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Lst>
  <p:notesMasterIdLst>
    <p:notesMasterId r:id="rId32"/>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rt" id="{5bda81db-1cd8-7d1c-7400-648d4022cdf1}">
          <p14:sldIdLst>
            <p14:sldId id="256"/>
            <p14:sldId id="257"/>
          </p14:sldIdLst>
        </p14:section>
        <p14:section name="A  Warm-up" id="{ce4f0a6a-5363-cc27-284d-c0a2fae0f712}">
          <p14:sldIdLst>
            <p14:sldId id="258"/>
            <p14:sldId id="259"/>
          </p14:sldIdLst>
        </p14:section>
        <p14:section name="B  Key vocabulary" id="{9e18e7a3-6885-a0bb-fc19-68348cec7ab2}">
          <p14:sldIdLst>
            <p14:sldId id="260"/>
            <p14:sldId id="261"/>
            <p14:sldId id="262"/>
            <p14:sldId id="263"/>
          </p14:sldIdLst>
        </p14:section>
        <p14:section name="C  While watching" id="{08d4c866-6d63-c3ce-10b3-3471c0e6e0da}">
          <p14:sldIdLst>
            <p14:sldId id="264"/>
            <p14:sldId id="265"/>
            <p14:sldId id="266"/>
            <p14:sldId id="267"/>
            <p14:sldId id="268"/>
            <p14:sldId id="269"/>
          </p14:sldIdLst>
        </p14:section>
        <p14:section name="D  Grammar focus" id="{229b92d5-eb56-5d0a-e0ae-bcf34bd14482}">
          <p14:sldIdLst>
            <p14:sldId id="270"/>
            <p14:sldId id="271"/>
            <p14:sldId id="272"/>
            <p14:sldId id="273"/>
            <p14:sldId id="274"/>
          </p14:sldIdLst>
        </p14:section>
        <p14:section name="E  Speaking" id="{886b858c-038b-14a1-2e79-70cb50a569b5}">
          <p14:sldIdLst>
            <p14:sldId id="275"/>
            <p14:sldId id="276"/>
          </p14:sldIdLst>
        </p14:section>
        <p14:section name="F  Post-watch discussion" id="{bd712e75-9db9-c7ae-94e9-2df1c05001d5}">
          <p14:sldIdLst>
            <p14:sldId id="277"/>
          </p14:sldIdLst>
        </p14:section>
        <p14:section name="Research task" id="{8e65248a-e263-d3ed-d0d3-d93c40499a88}">
          <p14:sldIdLst>
            <p14:sldId id="278"/>
            <p14:sldId id="279"/>
            <p14:sldId id="280"/>
            <p14:sldId id="281"/>
            <p14:sldId id="282"/>
            <p14:sldId id="283"/>
          </p14:sldIdLst>
        </p14:section>
        <p14:section name="Presentations" id="{4d33ba49-abb9-289f-7ba2-f037e7c5354c}">
          <p14:sldIdLst>
            <p14:sldId id="284"/>
            <p14:sldId id="285"/>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notesMaster" Target="notesMasters/notesMaster1.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 Id="rId3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90 minutes plus a research homework; presentations open the next lesson. Students have no handout: they work from the slides and write in their notebooks. Have the video queued past any adverts.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Tell students there is no handout. They need a notebook and pen now, and a phone, tablet or laptop for the research at the end. Allow photos of slides for the longer tasks.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minutes. Lead in first: write 'London: 2,000 years' on the board and ask 'What's the oldest thing you know about London?' Accept guesses and do not confirm facts yet. Possible answers: Romans: Londinium founded, Boudicca's revolt, the city wall. Saxons: Lundenwic, Viking raids, Alfred the Great. Medieval: William crowned 1066, the Tower, Magna Carta, the Black Death. Tudor and Stuart: Henry VIII, Shakespeare, the Great Plague and Great Fire. Georgian and Victorian: Industrial Revolution, Great Exhibition, the Underground. 20th-21st century: the Blitz, Windrush, the 2012 Olympics.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minutes, then take one idea each from two pairs. Do not confirm facts: 'Let's see what the video says.' Points to listen for: 1 Londinium, Lundenwic, Lundenburh. 2 Romans, Anglo-Saxons, Vikings, Normans. 3 Boudicca's revolt, the Black Death, the Great Plague, the Great Fire, the Blitz. 4 The Port of London, the East India Company, tea and sugar, banking, the slave trade.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minutes: alone, then compare in pairs. Answers are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Key: 1 b, 2 a, 3 e, 4 f, 5 i, 6 c, 7 j, 8 h, 9 d, 10 g. Drill the three pronunciations.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minutes: alone, then compare in pairs. Prompt: 'One word needs to change its form. Which one?' (commerce becomes commercial in sentence 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minute. Key: 1 infrastructure, 2 thriving, 3 decimated, 4 reconstruction, 5 commercial (from commerce: an adjective is needed before 'centre'), 6 metropolis, 7 excavate, 8 pivotal. Stress: INfrastructure, PIVotal, DECimated, EXcavate, meTROPolis.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2 minutes to copy the letters and key words, or let students photograph the slide. They cannot see this slide while the video is playing.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2 minutes to read and copy key words. Check the Not Given idea: 'If something is true in real life but the video doesn't say it, what do you write?' (NG). The six statements follow the order of the video.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Switch to the video here. Play about 12 minutes, pause at the end of the medieval section for a 1-minute pair check of Task 5, then play the rest. Do not give answers at the pause.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minutes in pairs. Students also write corrections for any false statements. Then check with the next two slides.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Teacher: this key is chronological (Elizabeth I's reign 1558-1603, East India Company 1600, Great Plague 1665, Great Fire 1666, Victoria 1837). The task asks for the order events appear in the video, so check it once against the video and edit the numbers if the narrator introduces an event out of sequence. Then send students back to Task 1: 'Which of your guesses did the video mention?'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minutes for both answer slides. Statement 5 is true in real life, so some students will write T. Ask where the video says it. Replay a section only if the class is split on statements 5 or 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Concept check, about 2 minutes. Answers: 1 Yes. 2 No. 3 Past. 4 Imagined. Then elicit the form onto the board before showing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About 2 minutes. Point out the passive forms (hadn't been founded, wouldn't have been rebuilt) and might / could have for less certain results. Drill the contractions: hadn't, would've /ˈwʊdəv/, wouldn't have /ˈwʊdntəv/.</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minutes: alone, then compare in pairs. In sentence 3 'signed' is already given, so students write only 'hadn't been'.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Accept full forms (had not, would not have). Accept might or could in the result clause where the meaning is sensible, for example 'might have survived' in 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minutes. Put one student sentence with an error on the board for the class to correct. Samples: If the plague hadn't killed so many people, London's population would have recovered far more quickly. If the Anglo-Saxons hadn't settled in London, the old Roman city might have stayed abandoned. If Queen Victoria hadn't expanded the British Empire, London wouldn't have become such a wealthy and international city.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 minutes in new pairs or threes, then 2 minutes of feedback. Monitor for 'If it would have…' and 'would of'. Sample ideas: Colchester or Winchester as capital; worse overcrowding without the plague; trade with Asia but no rule over India; more of Wren's churches and fewer post-war tower blocks.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 of the 6-minute speaking stage. Check the form, not the history. Take one sentence from each group in feedback.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minutes. No detailed feedback. Ask: 'Which event do you know least about? That might be the one to choose for your research.'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Check understanding: 'How many events?' (Two.) 'Which one must everyone do?' (The East India Company.) 'Full sentences or notes?' (Notes.)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 minutes in class, finished for homework. Monitor: help with search terms and stop anyone copying whole sentences. Model answers are in the teacher's lesson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Spread the four options across the class so that presentation groups hear different events.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Students need these headings at home, so make sure each one has copied or photographed their option.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Students need these headings at home, so make sure each one has copied or photographed their option.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to set. If you have a longer lesson and want everything done in class, delete this slide and give 20 minutes per research card.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Next lesson, 20 minutes: 2 minutes to look over notes, 14 minutes of talks in groups of three with different Event 2 options, 4 minutes for the vote and language feedback.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Take two reasons, then give brief feedback on language, especially third conditional forms.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ask">
    <p:bg>
      <p:bgPr>
        <a:solidFill>
          <a:schemeClr val="bg1"/>
        </a:solidFill>
      </p:bgPr>
    </p:bg>
    <p:spTree>
      <p:nvGrpSpPr>
        <p:cNvPr id="1" name=""/>
        <p:cNvGrpSpPr/>
        <p:nvPr/>
      </p:nvGrpSpPr>
      <p:grpSpPr>
        <a:xfrm>
          <a:off x="0" y="0"/>
          <a:ext cx="0" cy="0"/>
          <a:chOff x="0" y="0"/>
          <a:chExt cx="0" cy="0"/>
        </a:xfrm>
      </p:grpSpPr>
      <p:sp>
        <p:nvSpPr>
          <p:cNvPr id="2" name="Text 0"/>
          <p:cNvSpPr/>
          <p:nvPr/>
        </p:nvSpPr>
        <p:spPr>
          <a:xfrm>
            <a:off x="548640" y="6400800"/>
            <a:ext cx="7315200" cy="274320"/>
          </a:xfrm>
          <a:prstGeom prst="rect">
            <a:avLst/>
          </a:prstGeom>
          <a:noFill/>
          <a:ln/>
        </p:spPr>
        <p:txBody>
          <a:bodyPr wrap="square" lIns="0" tIns="0" rIns="0" bIns="0" rtlCol="0" anchor="ctr"/>
          <a:lstStyle/>
          <a:p>
            <a:pPr indent="0" marL="0">
              <a:buNone/>
            </a:pPr>
            <a:r>
              <a:rPr lang="en-US" sz="1000" dirty="0">
                <a:solidFill>
                  <a:schemeClr val="accent6"/>
                </a:solidFill>
              </a:rPr>
              <a:t>The Entire History of London  |  C1 Advanced  |  LinguaLeaf ©</a:t>
            </a:r>
            <a:endParaRPr lang="en-US" sz="1000" dirty="0"/>
          </a:p>
        </p:txBody>
      </p:sp>
      <p:sp>
        <p:nvSpPr>
          <p:cNvPr id="3" name="Text 1"/>
          <p:cNvSpPr/>
          <p:nvPr>
            <p:ph idx="101" type="body" hasCustomPrompt="1"/>
          </p:nvPr>
        </p:nvSpPr>
        <p:spPr>
          <a:xfrm>
            <a:off x="548640" y="329184"/>
            <a:ext cx="7772400" cy="329184"/>
          </a:xfrm>
          <a:prstGeom prst="rect">
            <a:avLst/>
          </a:prstGeom>
          <a:noFill/>
          <a:ln/>
        </p:spPr>
        <p:txBody>
          <a:bodyPr wrap="square" rtlCol="0"/>
          <a:lstStyle>
            <a:lvl1pPr indent="0" marL="0">
              <a:buNone/>
              <a:defRPr lang="en-US" sz="1300" b="1" spc="200" kern="0" dirty="0">
                <a:solidFill>
                  <a:schemeClr val="accent1"/>
                </a:solidFill>
              </a:defRPr>
            </a:lvl1pPr>
          </a:lstStyle>
          <a:p>
            <a:pPr indent="0" marL="0">
              <a:buNone/>
            </a:pPr>
            <a:r>
              <a:rPr lang="en-US" sz="1300" b="1" spc="200" kern="0" dirty="0">
                <a:solidFill>
                  <a:schemeClr val="accent1"/>
                </a:solidFill>
              </a:rPr>
              <a:t>Section</a:t>
            </a:r>
            <a:endParaRPr lang="en-US" sz="1300" dirty="0"/>
          </a:p>
        </p:txBody>
      </p:sp>
      <p:sp>
        <p:nvSpPr>
          <p:cNvPr id="4" name="Text 1"/>
          <p:cNvSpPr/>
          <p:nvPr>
            <p:ph idx="102" type="title" hasCustomPrompt="1"/>
          </p:nvPr>
        </p:nvSpPr>
        <p:spPr>
          <a:xfrm>
            <a:off x="548640" y="676656"/>
            <a:ext cx="11094415" cy="749808"/>
          </a:xfrm>
          <a:prstGeom prst="rect">
            <a:avLst/>
          </a:prstGeom>
          <a:noFill/>
          <a:ln/>
        </p:spPr>
        <p:txBody>
          <a:bodyPr wrap="square" rtlCol="0"/>
          <a:lstStyle>
            <a:lvl1pPr algn="l" indent="0" marL="0">
              <a:buNone/>
              <a:defRPr lang="en-US" sz="3400" b="1" dirty="0">
                <a:solidFill>
                  <a:schemeClr val="tx2"/>
                </a:solidFill>
              </a:defRPr>
            </a:lvl1pPr>
          </a:lstStyle>
          <a:p>
            <a:pPr algn="l" indent="0" marL="0">
              <a:buNone/>
            </a:pPr>
            <a:r>
              <a:rPr lang="en-US" sz="3400" b="1" dirty="0">
                <a:solidFill>
                  <a:schemeClr val="tx2"/>
                </a:solidFill>
              </a:rPr>
              <a:t>Slide title</a:t>
            </a:r>
            <a:endParaRPr lang="en-US" sz="3400" dirty="0"/>
          </a:p>
        </p:txBody>
      </p:sp>
      <p:sp>
        <p:nvSpPr>
          <p:cNvPr id="5" name="Text 1"/>
          <p:cNvSpPr/>
          <p:nvPr>
            <p:ph idx="103" type="body" hasCustomPrompt="1"/>
          </p:nvPr>
        </p:nvSpPr>
        <p:spPr>
          <a:xfrm>
            <a:off x="548640" y="1463040"/>
            <a:ext cx="11094415" cy="640080"/>
          </a:xfrm>
          <a:prstGeom prst="rect">
            <a:avLst/>
          </a:prstGeom>
          <a:noFill/>
          <a:ln/>
        </p:spPr>
        <p:txBody>
          <a:bodyPr wrap="square" rtlCol="0"/>
          <a:lstStyle>
            <a:lvl1pPr indent="0" marL="0">
              <a:buNone/>
              <a:defRPr lang="en-US" sz="1800" dirty="0">
                <a:solidFill>
                  <a:schemeClr val="tx1"/>
                </a:solidFill>
              </a:defRPr>
            </a:lvl1pPr>
          </a:lstStyle>
          <a:p>
            <a:pPr indent="0" marL="0">
              <a:buNone/>
            </a:pPr>
            <a:r>
              <a:rPr lang="en-US" sz="1800" dirty="0">
                <a:solidFill>
                  <a:schemeClr val="tx1"/>
                </a:solidFill>
              </a:rPr>
              <a:t>Instruction</a:t>
            </a:r>
            <a:endParaRPr lang="en-US" sz="1800" dirty="0"/>
          </a:p>
        </p:txBody>
      </p:sp>
      <p:sp>
        <p:nvSpPr>
          <p:cNvPr id="25" name="Slide Number Placeholder 0"/>
          <p:cNvSpPr>
            <a:spLocks noGrp="1"/>
          </p:cNvSpPr>
          <p:nvPr>
            <p:ph type="sldNum" sz="quarter" idx="4294967295"/>
          </p:nvPr>
        </p:nvSpPr>
        <p:spPr>
          <a:xfrm>
            <a:off x="10728655" y="6400800"/>
            <a:ext cx="9144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Answers">
    <p:bg>
      <p:bgPr>
        <a:solidFill>
          <a:schemeClr val="bg1"/>
        </a:solidFill>
      </p:bgPr>
    </p:bg>
    <p:spTree>
      <p:nvGrpSpPr>
        <p:cNvPr id="1" name=""/>
        <p:cNvGrpSpPr/>
        <p:nvPr/>
      </p:nvGrpSpPr>
      <p:grpSpPr>
        <a:xfrm>
          <a:off x="0" y="0"/>
          <a:ext cx="0" cy="0"/>
          <a:chOff x="0" y="0"/>
          <a:chExt cx="0" cy="0"/>
        </a:xfrm>
      </p:grpSpPr>
      <p:sp>
        <p:nvSpPr>
          <p:cNvPr id="2" name="Text 0"/>
          <p:cNvSpPr/>
          <p:nvPr/>
        </p:nvSpPr>
        <p:spPr>
          <a:xfrm>
            <a:off x="548640" y="6400800"/>
            <a:ext cx="7315200" cy="274320"/>
          </a:xfrm>
          <a:prstGeom prst="rect">
            <a:avLst/>
          </a:prstGeom>
          <a:noFill/>
          <a:ln/>
        </p:spPr>
        <p:txBody>
          <a:bodyPr wrap="square" lIns="0" tIns="0" rIns="0" bIns="0" rtlCol="0" anchor="ctr"/>
          <a:lstStyle/>
          <a:p>
            <a:pPr indent="0" marL="0">
              <a:buNone/>
            </a:pPr>
            <a:r>
              <a:rPr lang="en-US" sz="1000" dirty="0">
                <a:solidFill>
                  <a:schemeClr val="accent6"/>
                </a:solidFill>
              </a:rPr>
              <a:t>The Entire History of London  |  C1 Advanced  |  LinguaLeaf ©</a:t>
            </a:r>
            <a:endParaRPr lang="en-US" sz="1000" dirty="0"/>
          </a:p>
        </p:txBody>
      </p:sp>
      <p:sp>
        <p:nvSpPr>
          <p:cNvPr id="3" name="Text 1"/>
          <p:cNvSpPr/>
          <p:nvPr>
            <p:ph idx="101" type="body" hasCustomPrompt="1"/>
          </p:nvPr>
        </p:nvSpPr>
        <p:spPr>
          <a:xfrm>
            <a:off x="548640" y="329184"/>
            <a:ext cx="7772400" cy="329184"/>
          </a:xfrm>
          <a:prstGeom prst="rect">
            <a:avLst/>
          </a:prstGeom>
          <a:noFill/>
          <a:ln/>
        </p:spPr>
        <p:txBody>
          <a:bodyPr wrap="square" rtlCol="0"/>
          <a:lstStyle>
            <a:lvl1pPr indent="0" marL="0">
              <a:buNone/>
              <a:defRPr lang="en-US" sz="1300" b="1" spc="200" kern="0" dirty="0">
                <a:solidFill>
                  <a:schemeClr val="accent1"/>
                </a:solidFill>
              </a:defRPr>
            </a:lvl1pPr>
          </a:lstStyle>
          <a:p>
            <a:pPr indent="0" marL="0">
              <a:buNone/>
            </a:pPr>
            <a:r>
              <a:rPr lang="en-US" sz="1300" b="1" spc="200" kern="0" dirty="0">
                <a:solidFill>
                  <a:schemeClr val="accent1"/>
                </a:solidFill>
              </a:rPr>
              <a:t>Section</a:t>
            </a:r>
            <a:endParaRPr lang="en-US" sz="1300" dirty="0"/>
          </a:p>
        </p:txBody>
      </p:sp>
      <p:sp>
        <p:nvSpPr>
          <p:cNvPr id="4" name="Text 1"/>
          <p:cNvSpPr/>
          <p:nvPr>
            <p:ph idx="102" type="title" hasCustomPrompt="1"/>
          </p:nvPr>
        </p:nvSpPr>
        <p:spPr>
          <a:xfrm>
            <a:off x="548640" y="676656"/>
            <a:ext cx="11094415" cy="749808"/>
          </a:xfrm>
          <a:prstGeom prst="rect">
            <a:avLst/>
          </a:prstGeom>
          <a:noFill/>
          <a:ln/>
        </p:spPr>
        <p:txBody>
          <a:bodyPr wrap="square" rtlCol="0"/>
          <a:lstStyle>
            <a:lvl1pPr algn="l" indent="0" marL="0">
              <a:buNone/>
              <a:defRPr lang="en-US" sz="3400" b="1" dirty="0">
                <a:solidFill>
                  <a:schemeClr val="tx2"/>
                </a:solidFill>
              </a:defRPr>
            </a:lvl1pPr>
          </a:lstStyle>
          <a:p>
            <a:pPr algn="l" indent="0" marL="0">
              <a:buNone/>
            </a:pPr>
            <a:r>
              <a:rPr lang="en-US" sz="3400" b="1" dirty="0">
                <a:solidFill>
                  <a:schemeClr val="tx2"/>
                </a:solidFill>
              </a:rPr>
              <a:t>Slide title</a:t>
            </a:r>
            <a:endParaRPr lang="en-US" sz="3400" dirty="0"/>
          </a:p>
        </p:txBody>
      </p:sp>
      <p:sp>
        <p:nvSpPr>
          <p:cNvPr id="5" name="Text 1"/>
          <p:cNvSpPr/>
          <p:nvPr>
            <p:ph idx="103" type="body" hasCustomPrompt="1"/>
          </p:nvPr>
        </p:nvSpPr>
        <p:spPr>
          <a:xfrm>
            <a:off x="548640" y="1463040"/>
            <a:ext cx="11094415" cy="640080"/>
          </a:xfrm>
          <a:prstGeom prst="rect">
            <a:avLst/>
          </a:prstGeom>
          <a:noFill/>
          <a:ln/>
        </p:spPr>
        <p:txBody>
          <a:bodyPr wrap="square" rtlCol="0"/>
          <a:lstStyle>
            <a:lvl1pPr indent="0" marL="0">
              <a:buNone/>
              <a:defRPr lang="en-US" sz="1800" dirty="0">
                <a:solidFill>
                  <a:schemeClr val="tx1"/>
                </a:solidFill>
              </a:defRPr>
            </a:lvl1pPr>
          </a:lstStyle>
          <a:p>
            <a:pPr indent="0" marL="0">
              <a:buNone/>
            </a:pPr>
            <a:r>
              <a:rPr lang="en-US" sz="1800" dirty="0">
                <a:solidFill>
                  <a:schemeClr val="tx1"/>
                </a:solidFill>
              </a:rPr>
              <a:t>Instruction</a:t>
            </a:r>
            <a:endParaRPr lang="en-US" sz="1800" dirty="0"/>
          </a:p>
        </p:txBody>
      </p:sp>
      <p:sp>
        <p:nvSpPr>
          <p:cNvPr id="6" name="Text 1"/>
          <p:cNvSpPr/>
          <p:nvPr/>
        </p:nvSpPr>
        <p:spPr>
          <a:xfrm>
            <a:off x="10180015" y="274320"/>
            <a:ext cx="1463040" cy="384048"/>
          </a:xfrm>
          <a:prstGeom prst="roundRect">
            <a:avLst>
              <a:gd name="adj" fmla="val 50000"/>
            </a:avLst>
          </a:prstGeom>
          <a:solidFill>
            <a:schemeClr val="accent3"/>
          </a:solidFill>
          <a:ln/>
        </p:spPr>
        <p:txBody>
          <a:bodyPr wrap="square" lIns="0" tIns="0" rIns="0" bIns="0" rtlCol="0" anchor="ctr"/>
          <a:lstStyle/>
          <a:p>
            <a:pPr algn="ctr" indent="0" marL="0">
              <a:buNone/>
            </a:pPr>
            <a:r>
              <a:rPr lang="en-US" sz="1300" b="1" spc="200" kern="0" dirty="0">
                <a:solidFill>
                  <a:schemeClr val="bg1"/>
                </a:solidFill>
              </a:rPr>
              <a:t>ANSWERS</a:t>
            </a:r>
            <a:endParaRPr lang="en-US" sz="1300" dirty="0"/>
          </a:p>
        </p:txBody>
      </p:sp>
      <p:sp>
        <p:nvSpPr>
          <p:cNvPr id="25" name="Slide Number Placeholder 0"/>
          <p:cNvSpPr>
            <a:spLocks noGrp="1"/>
          </p:cNvSpPr>
          <p:nvPr>
            <p:ph type="sldNum" sz="quarter" idx="4294967295"/>
          </p:nvPr>
        </p:nvSpPr>
        <p:spPr>
          <a:xfrm>
            <a:off x="10728655" y="6400800"/>
            <a:ext cx="9144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Focus">
    <p:bg>
      <p:bgPr>
        <a:solidFill>
          <a:schemeClr val="tx2"/>
        </a:solidFill>
      </p:bgPr>
    </p:bg>
    <p:spTree>
      <p:nvGrpSpPr>
        <p:cNvPr id="1" name=""/>
        <p:cNvGrpSpPr/>
        <p:nvPr/>
      </p:nvGrpSpPr>
      <p:grpSpPr>
        <a:xfrm>
          <a:off x="0" y="0"/>
          <a:ext cx="0" cy="0"/>
          <a:chOff x="0" y="0"/>
          <a:chExt cx="0" cy="0"/>
        </a:xfrm>
      </p:grpSpPr>
      <p:sp>
        <p:nvSpPr>
          <p:cNvPr id="2" name="Text 0"/>
          <p:cNvSpPr/>
          <p:nvPr/>
        </p:nvSpPr>
        <p:spPr>
          <a:xfrm>
            <a:off x="548640" y="6400800"/>
            <a:ext cx="7315200" cy="274320"/>
          </a:xfrm>
          <a:prstGeom prst="rect">
            <a:avLst/>
          </a:prstGeom>
          <a:noFill/>
          <a:ln/>
        </p:spPr>
        <p:txBody>
          <a:bodyPr wrap="square" lIns="0" tIns="0" rIns="0" bIns="0" rtlCol="0" anchor="ctr"/>
          <a:lstStyle/>
          <a:p>
            <a:pPr indent="0" marL="0">
              <a:buNone/>
            </a:pPr>
            <a:r>
              <a:rPr lang="en-US" sz="1000" dirty="0">
                <a:solidFill>
                  <a:schemeClr val="bg2"/>
                </a:solidFill>
              </a:rPr>
              <a:t>The Entire History of London  |  C1 Advanced  |  LinguaLeaf ©</a:t>
            </a:r>
            <a:endParaRPr lang="en-US" sz="1000" dirty="0"/>
          </a:p>
        </p:txBody>
      </p:sp>
      <p:sp>
        <p:nvSpPr>
          <p:cNvPr id="3" name="Text 1"/>
          <p:cNvSpPr/>
          <p:nvPr>
            <p:ph idx="101" type="body" hasCustomPrompt="1"/>
          </p:nvPr>
        </p:nvSpPr>
        <p:spPr>
          <a:xfrm>
            <a:off x="822960" y="777240"/>
            <a:ext cx="7772400" cy="329184"/>
          </a:xfrm>
          <a:prstGeom prst="rect">
            <a:avLst/>
          </a:prstGeom>
          <a:noFill/>
          <a:ln/>
        </p:spPr>
        <p:txBody>
          <a:bodyPr wrap="square" rtlCol="0"/>
          <a:lstStyle>
            <a:lvl1pPr indent="0" marL="0">
              <a:buNone/>
              <a:defRPr lang="en-US" sz="1300" b="1" spc="200" kern="0" dirty="0">
                <a:solidFill>
                  <a:schemeClr val="bg2"/>
                </a:solidFill>
              </a:defRPr>
            </a:lvl1pPr>
          </a:lstStyle>
          <a:p>
            <a:pPr indent="0" marL="0">
              <a:buNone/>
            </a:pPr>
            <a:r>
              <a:rPr lang="en-US" sz="1300" b="1" spc="200" kern="0" dirty="0">
                <a:solidFill>
                  <a:schemeClr val="bg2"/>
                </a:solidFill>
              </a:rPr>
              <a:t>Section</a:t>
            </a:r>
            <a:endParaRPr lang="en-US" sz="1300" dirty="0"/>
          </a:p>
        </p:txBody>
      </p:sp>
      <p:sp>
        <p:nvSpPr>
          <p:cNvPr id="4" name="Text 1"/>
          <p:cNvSpPr/>
          <p:nvPr>
            <p:ph idx="102" type="title" hasCustomPrompt="1"/>
          </p:nvPr>
        </p:nvSpPr>
        <p:spPr>
          <a:xfrm>
            <a:off x="822960" y="1234440"/>
            <a:ext cx="8503920" cy="1828800"/>
          </a:xfrm>
          <a:prstGeom prst="rect">
            <a:avLst/>
          </a:prstGeom>
          <a:noFill/>
          <a:ln/>
        </p:spPr>
        <p:txBody>
          <a:bodyPr wrap="square" rtlCol="0"/>
          <a:lstStyle>
            <a:lvl1pPr algn="l" indent="0" marL="0">
              <a:buNone/>
              <a:defRPr lang="en-US" sz="4400" b="1" dirty="0">
                <a:solidFill>
                  <a:schemeClr val="bg1"/>
                </a:solidFill>
              </a:defRPr>
            </a:lvl1pPr>
          </a:lstStyle>
          <a:p>
            <a:pPr algn="l" indent="0" marL="0">
              <a:buNone/>
            </a:pPr>
            <a:r>
              <a:rPr lang="en-US" sz="4400" b="1" dirty="0">
                <a:solidFill>
                  <a:schemeClr val="bg1"/>
                </a:solidFill>
              </a:rPr>
              <a:t>Slide title</a:t>
            </a:r>
            <a:endParaRPr lang="en-US" sz="4400" dirty="0"/>
          </a:p>
        </p:txBody>
      </p:sp>
      <p:sp>
        <p:nvSpPr>
          <p:cNvPr id="5" name="Text 1"/>
          <p:cNvSpPr/>
          <p:nvPr>
            <p:ph idx="103" type="body" hasCustomPrompt="1"/>
          </p:nvPr>
        </p:nvSpPr>
        <p:spPr>
          <a:xfrm>
            <a:off x="822960" y="3200400"/>
            <a:ext cx="8503920" cy="1143000"/>
          </a:xfrm>
          <a:prstGeom prst="rect">
            <a:avLst/>
          </a:prstGeom>
          <a:noFill/>
          <a:ln/>
        </p:spPr>
        <p:txBody>
          <a:bodyPr wrap="square" rtlCol="0"/>
          <a:lstStyle>
            <a:lvl1pPr indent="0" marL="0">
              <a:buNone/>
              <a:defRPr lang="en-US" sz="2200" dirty="0">
                <a:solidFill>
                  <a:schemeClr val="bg2"/>
                </a:solidFill>
              </a:defRPr>
            </a:lvl1pPr>
          </a:lstStyle>
          <a:p>
            <a:pPr indent="0" marL="0">
              <a:buNone/>
            </a:pPr>
            <a:r>
              <a:rPr lang="en-US" sz="2200" dirty="0">
                <a:solidFill>
                  <a:schemeClr val="bg2"/>
                </a:solidFill>
              </a:rPr>
              <a:t>Instruction</a:t>
            </a:r>
            <a:endParaRPr lang="en-US" sz="2200" dirty="0"/>
          </a:p>
        </p:txBody>
      </p:sp>
      <p:sp>
        <p:nvSpPr>
          <p:cNvPr id="25" name="Slide Number Placeholder 0"/>
          <p:cNvSpPr>
            <a:spLocks noGrp="1"/>
          </p:cNvSpPr>
          <p:nvPr>
            <p:ph type="sldNum" sz="quarter" idx="4294967295"/>
          </p:nvPr>
        </p:nvSpPr>
        <p:spPr>
          <a:xfrm>
            <a:off x="10728655" y="6400800"/>
            <a:ext cx="9144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p:bg>
      <p:bgPr>
        <a:solidFill>
          <a:schemeClr val="tx2"/>
        </a:solidFill>
      </p:bgPr>
    </p:bg>
    <p:spTree>
      <p:nvGrpSpPr>
        <p:cNvPr id="1" name=""/>
        <p:cNvGrpSpPr/>
        <p:nvPr/>
      </p:nvGrpSpPr>
      <p:grpSpPr>
        <a:xfrm>
          <a:off x="0" y="0"/>
          <a:ext cx="0" cy="0"/>
          <a:chOff x="0" y="0"/>
          <a:chExt cx="0" cy="0"/>
        </a:xfrm>
      </p:grpSpPr>
      <p:sp>
        <p:nvSpPr>
          <p:cNvPr id="2" name="Text 0"/>
          <p:cNvSpPr/>
          <p:nvPr/>
        </p:nvSpPr>
        <p:spPr>
          <a:xfrm>
            <a:off x="548640" y="6400800"/>
            <a:ext cx="7315200" cy="274320"/>
          </a:xfrm>
          <a:prstGeom prst="rect">
            <a:avLst/>
          </a:prstGeom>
          <a:noFill/>
          <a:ln/>
        </p:spPr>
        <p:txBody>
          <a:bodyPr wrap="square" lIns="0" tIns="0" rIns="0" bIns="0" rtlCol="0" anchor="ctr"/>
          <a:lstStyle/>
          <a:p>
            <a:pPr indent="0" marL="0">
              <a:buNone/>
            </a:pPr>
            <a:r>
              <a:rPr lang="en-US" sz="1000" dirty="0">
                <a:solidFill>
                  <a:schemeClr val="bg2"/>
                </a:solidFill>
              </a:rPr>
              <a:t>The Entire History of London  |  C1 Advanced  |  LinguaLeaf ©</a:t>
            </a:r>
            <a:endParaRPr lang="en-US" sz="1000" dirty="0"/>
          </a:p>
        </p:txBody>
      </p:sp>
      <p:sp>
        <p:nvSpPr>
          <p:cNvPr id="3" name="Text 1"/>
          <p:cNvSpPr/>
          <p:nvPr>
            <p:ph idx="101" type="body" hasCustomPrompt="1"/>
          </p:nvPr>
        </p:nvSpPr>
        <p:spPr>
          <a:xfrm>
            <a:off x="822960" y="822960"/>
            <a:ext cx="7772400" cy="329184"/>
          </a:xfrm>
          <a:prstGeom prst="rect">
            <a:avLst/>
          </a:prstGeom>
          <a:noFill/>
          <a:ln/>
        </p:spPr>
        <p:txBody>
          <a:bodyPr wrap="square" rtlCol="0"/>
          <a:lstStyle>
            <a:lvl1pPr indent="0" marL="0">
              <a:buNone/>
              <a:defRPr lang="en-US" sz="1300" b="1" spc="200" kern="0" dirty="0">
                <a:solidFill>
                  <a:schemeClr val="bg2"/>
                </a:solidFill>
              </a:defRPr>
            </a:lvl1pPr>
          </a:lstStyle>
          <a:p>
            <a:pPr indent="0" marL="0">
              <a:buNone/>
            </a:pPr>
            <a:r>
              <a:rPr lang="en-US" sz="1300" b="1" spc="200" kern="0" dirty="0">
                <a:solidFill>
                  <a:schemeClr val="bg2"/>
                </a:solidFill>
              </a:rPr>
              <a:t>Section</a:t>
            </a:r>
            <a:endParaRPr lang="en-US" sz="1300" dirty="0"/>
          </a:p>
        </p:txBody>
      </p:sp>
      <p:sp>
        <p:nvSpPr>
          <p:cNvPr id="4" name="Text 1"/>
          <p:cNvSpPr/>
          <p:nvPr>
            <p:ph idx="102" type="title" hasCustomPrompt="1"/>
          </p:nvPr>
        </p:nvSpPr>
        <p:spPr>
          <a:xfrm>
            <a:off x="822960" y="1188720"/>
            <a:ext cx="10515600" cy="1463040"/>
          </a:xfrm>
          <a:prstGeom prst="rect">
            <a:avLst/>
          </a:prstGeom>
          <a:noFill/>
          <a:ln/>
        </p:spPr>
        <p:txBody>
          <a:bodyPr wrap="square" rtlCol="0"/>
          <a:lstStyle>
            <a:lvl1pPr algn="l" indent="0" marL="0">
              <a:buNone/>
              <a:defRPr lang="en-US" sz="5400" b="1" dirty="0">
                <a:solidFill>
                  <a:schemeClr val="bg1"/>
                </a:solidFill>
              </a:defRPr>
            </a:lvl1pPr>
          </a:lstStyle>
          <a:p>
            <a:pPr algn="l" indent="0" marL="0">
              <a:buNone/>
            </a:pPr>
            <a:r>
              <a:rPr lang="en-US" sz="5400" b="1" dirty="0">
                <a:solidFill>
                  <a:schemeClr val="bg1"/>
                </a:solidFill>
              </a:rPr>
              <a:t>Slide title</a:t>
            </a:r>
            <a:endParaRPr lang="en-US" sz="5400" dirty="0"/>
          </a:p>
        </p:txBody>
      </p:sp>
      <p:sp>
        <p:nvSpPr>
          <p:cNvPr id="5" name="Text 1"/>
          <p:cNvSpPr/>
          <p:nvPr>
            <p:ph idx="103" type="body" hasCustomPrompt="1"/>
          </p:nvPr>
        </p:nvSpPr>
        <p:spPr>
          <a:xfrm>
            <a:off x="822960" y="2788920"/>
            <a:ext cx="10515600" cy="548640"/>
          </a:xfrm>
          <a:prstGeom prst="rect">
            <a:avLst/>
          </a:prstGeom>
          <a:noFill/>
          <a:ln/>
        </p:spPr>
        <p:txBody>
          <a:bodyPr wrap="square" rtlCol="0"/>
          <a:lstStyle>
            <a:lvl1pPr indent="0" marL="0">
              <a:buNone/>
              <a:defRPr lang="en-US" sz="2400" dirty="0">
                <a:solidFill>
                  <a:schemeClr val="bg2"/>
                </a:solidFill>
              </a:defRPr>
            </a:lvl1pPr>
          </a:lstStyle>
          <a:p>
            <a:pPr indent="0" marL="0">
              <a:buNone/>
            </a:pPr>
            <a:r>
              <a:rPr lang="en-US" sz="2400" dirty="0">
                <a:solidFill>
                  <a:schemeClr val="bg2"/>
                </a:solidFill>
              </a:rPr>
              <a:t>Instruction</a:t>
            </a:r>
            <a:endParaRPr lang="en-US" sz="2400" dirty="0"/>
          </a:p>
        </p:txBody>
      </p:sp>
      <p:sp>
        <p:nvSpPr>
          <p:cNvPr id="25" name="Slide Number Placeholder 0"/>
          <p:cNvSpPr>
            <a:spLocks noGrp="1"/>
          </p:cNvSpPr>
          <p:nvPr>
            <p:ph type="sldNum" sz="quarter" idx="4294967295"/>
          </p:nvPr>
        </p:nvSpPr>
        <p:spPr>
          <a:xfrm>
            <a:off x="10728655" y="6400800"/>
            <a:ext cx="9144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r"/>
            <a:fld id="{F7021451-1387-4CA6-816F-3879F97B5CBC}" type="slidenum">
              <a:rPr b="0" lang="en-US"/>
              <a:t>1005</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28655" y="6400800"/>
            <a:ext cx="9144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image" Target="../media/image-2-5.png"/><Relationship Id="rId6" Type="http://schemas.openxmlformats.org/officeDocument/2006/relationships/slideLayout" Target="../slideLayouts/slideLayout2.xml"/><Relationship Id="rId7"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2.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4.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2.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slideLayout" Target="../slideLayouts/slideLayout4.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image" Target="../media/image-23-2.png"/><Relationship Id="rId3" Type="http://schemas.openxmlformats.org/officeDocument/2006/relationships/image" Target="../media/image-23-3.png"/><Relationship Id="rId4" Type="http://schemas.openxmlformats.org/officeDocument/2006/relationships/slideLayout" Target="../slideLayouts/slideLayout2.xml"/><Relationship Id="rId5"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png"/><Relationship Id="rId2" Type="http://schemas.openxmlformats.org/officeDocument/2006/relationships/slideLayout" Target="../slideLayouts/slideLayout2.xml"/><Relationship Id="rId3"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1"/>
          <p:cNvSpPr/>
          <p:nvPr>
            <p:ph idx="101" type="body" hasCustomPrompt="1"/>
          </p:nvPr>
        </p:nvSpPr>
        <p:spPr>
          <a:xfrm>
            <a:off x="822960" y="822960"/>
            <a:ext cx="7772400" cy="329184"/>
          </a:xfrm>
          <a:prstGeom prst="rect">
            <a:avLst/>
          </a:prstGeom>
          <a:noFill/>
          <a:ln/>
        </p:spPr>
        <p:txBody>
          <a:bodyPr wrap="square" lIns="0" tIns="0" rIns="0" bIns="0" rtlCol="0" anchor="ctr"/>
          <a:lstStyle/>
          <a:p>
            <a:pPr indent="0" marL="0">
              <a:buNone/>
            </a:pPr>
            <a:r>
              <a:rPr lang="en-US" sz="1300" b="1" spc="200" kern="0" dirty="0">
                <a:solidFill>
                  <a:schemeClr val="bg2"/>
                </a:solidFill>
              </a:rPr>
              <a:t>C1 ADVANCED  |  VIDEO LESSON</a:t>
            </a:r>
            <a:endParaRPr lang="en-US" sz="1300" dirty="0"/>
          </a:p>
        </p:txBody>
      </p:sp>
      <p:sp>
        <p:nvSpPr>
          <p:cNvPr id="3" name="Text 1"/>
          <p:cNvSpPr/>
          <p:nvPr>
            <p:ph idx="102" type="title" hasCustomPrompt="1"/>
          </p:nvPr>
        </p:nvSpPr>
        <p:spPr>
          <a:xfrm>
            <a:off x="822960" y="1188720"/>
            <a:ext cx="10515600" cy="1463040"/>
          </a:xfrm>
          <a:prstGeom prst="rect">
            <a:avLst/>
          </a:prstGeom>
          <a:noFill/>
          <a:ln/>
        </p:spPr>
        <p:txBody>
          <a:bodyPr wrap="square" lIns="0" tIns="0" rIns="0" bIns="0" rtlCol="0" anchor="b"/>
          <a:lstStyle/>
          <a:p>
            <a:pPr algn="l" indent="0" marL="0">
              <a:buNone/>
            </a:pPr>
            <a:r>
              <a:rPr lang="en-US" sz="5400" b="1" dirty="0">
                <a:solidFill>
                  <a:schemeClr val="bg1"/>
                </a:solidFill>
              </a:rPr>
              <a:t>The Entire History of London</a:t>
            </a:r>
            <a:endParaRPr lang="en-US" sz="5400" dirty="0"/>
          </a:p>
        </p:txBody>
      </p:sp>
      <p:sp>
        <p:nvSpPr>
          <p:cNvPr id="4" name="Text 1"/>
          <p:cNvSpPr/>
          <p:nvPr>
            <p:ph idx="103" type="body" hasCustomPrompt="1"/>
          </p:nvPr>
        </p:nvSpPr>
        <p:spPr>
          <a:xfrm>
            <a:off x="822960" y="2788920"/>
            <a:ext cx="10515600" cy="548640"/>
          </a:xfrm>
          <a:prstGeom prst="rect">
            <a:avLst/>
          </a:prstGeom>
          <a:noFill/>
          <a:ln/>
        </p:spPr>
        <p:txBody>
          <a:bodyPr wrap="square" lIns="0" tIns="0" rIns="0" bIns="0" rtlCol="0" anchor="t"/>
          <a:lstStyle/>
          <a:p>
            <a:pPr indent="0" marL="0">
              <a:buNone/>
            </a:pPr>
            <a:r>
              <a:rPr lang="en-US" sz="2400" dirty="0">
                <a:solidFill>
                  <a:schemeClr val="bg2"/>
                </a:solidFill>
              </a:rPr>
              <a:t>2,000 years of history in 24 minutes</a:t>
            </a:r>
            <a:endParaRPr lang="en-US" sz="2400" dirty="0"/>
          </a:p>
        </p:txBody>
      </p:sp>
      <p:sp>
        <p:nvSpPr>
          <p:cNvPr id="6" name="Chip 1"/>
          <p:cNvSpPr txBox="1"/>
          <p:nvPr/>
        </p:nvSpPr>
        <p:spPr>
          <a:xfrm>
            <a:off x="822960" y="3520440"/>
            <a:ext cx="2231136" cy="438912"/>
          </a:xfrm>
          <a:prstGeom prst="roundRect">
            <a:avLst>
              <a:gd name="adj" fmla="val 50000"/>
            </a:avLst>
          </a:prstGeom>
          <a:solidFill>
            <a:schemeClr val="bg1">
              <a:alpha val="12000"/>
            </a:schemeClr>
          </a:solidFill>
          <a:ln/>
        </p:spPr>
        <p:txBody>
          <a:bodyPr wrap="square" lIns="0" tIns="0" rIns="0" bIns="0" rtlCol="0" anchor="ctr"/>
          <a:lstStyle/>
          <a:p>
            <a:pPr algn="ctr" indent="0" marL="0">
              <a:buNone/>
            </a:pPr>
            <a:r>
              <a:rPr lang="en-US" sz="1500" dirty="0">
                <a:solidFill>
                  <a:schemeClr val="bg1"/>
                </a:solidFill>
              </a:rPr>
              <a:t>Video + research</a:t>
            </a:r>
            <a:endParaRPr lang="en-US" sz="1500" dirty="0"/>
          </a:p>
        </p:txBody>
      </p:sp>
      <p:sp>
        <p:nvSpPr>
          <p:cNvPr id="7" name="Chip 2"/>
          <p:cNvSpPr txBox="1"/>
          <p:nvPr/>
        </p:nvSpPr>
        <p:spPr>
          <a:xfrm>
            <a:off x="3236976" y="3520440"/>
            <a:ext cx="2336292" cy="438912"/>
          </a:xfrm>
          <a:prstGeom prst="roundRect">
            <a:avLst>
              <a:gd name="adj" fmla="val 50000"/>
            </a:avLst>
          </a:prstGeom>
          <a:solidFill>
            <a:schemeClr val="bg1">
              <a:alpha val="12000"/>
            </a:schemeClr>
          </a:solidFill>
          <a:ln/>
        </p:spPr>
        <p:txBody>
          <a:bodyPr wrap="square" lIns="0" tIns="0" rIns="0" bIns="0" rtlCol="0" anchor="ctr"/>
          <a:lstStyle/>
          <a:p>
            <a:pPr algn="ctr" indent="0" marL="0">
              <a:buNone/>
            </a:pPr>
            <a:r>
              <a:rPr lang="en-US" sz="1500" dirty="0">
                <a:solidFill>
                  <a:schemeClr val="bg1"/>
                </a:solidFill>
              </a:rPr>
              <a:t>Third conditional</a:t>
            </a:r>
            <a:endParaRPr lang="en-US" sz="1500" dirty="0"/>
          </a:p>
        </p:txBody>
      </p:sp>
      <p:sp>
        <p:nvSpPr>
          <p:cNvPr id="8" name="Chip 3"/>
          <p:cNvSpPr txBox="1"/>
          <p:nvPr/>
        </p:nvSpPr>
        <p:spPr>
          <a:xfrm>
            <a:off x="5756148" y="3520440"/>
            <a:ext cx="3387852" cy="438912"/>
          </a:xfrm>
          <a:prstGeom prst="roundRect">
            <a:avLst>
              <a:gd name="adj" fmla="val 50000"/>
            </a:avLst>
          </a:prstGeom>
          <a:solidFill>
            <a:schemeClr val="bg1">
              <a:alpha val="12000"/>
            </a:schemeClr>
          </a:solidFill>
          <a:ln/>
        </p:spPr>
        <p:txBody>
          <a:bodyPr wrap="square" lIns="0" tIns="0" rIns="0" bIns="0" rtlCol="0" anchor="ctr"/>
          <a:lstStyle/>
          <a:p>
            <a:pPr algn="ctr" indent="0" marL="0">
              <a:buNone/>
            </a:pPr>
            <a:r>
              <a:rPr lang="en-US" sz="1500" dirty="0">
                <a:solidFill>
                  <a:schemeClr val="bg1"/>
                </a:solidFill>
              </a:rPr>
              <a:t>Notebook lesson: no handout</a:t>
            </a:r>
            <a:endParaRPr lang="en-US" sz="1500" dirty="0"/>
          </a:p>
        </p:txBody>
      </p:sp>
      <p:sp>
        <p:nvSpPr>
          <p:cNvPr id="9" name="Era 4"/>
          <p:cNvSpPr txBox="1"/>
          <p:nvPr/>
        </p:nvSpPr>
        <p:spPr>
          <a:xfrm>
            <a:off x="822960" y="4617720"/>
            <a:ext cx="1643329" cy="1188720"/>
          </a:xfrm>
          <a:prstGeom prst="roundRect">
            <a:avLst>
              <a:gd name="adj" fmla="val 7692"/>
            </a:avLst>
          </a:prstGeom>
          <a:solidFill>
            <a:schemeClr val="accent2"/>
          </a:solidFill>
          <a:ln/>
        </p:spPr>
        <p:txBody>
          <a:bodyPr wrap="square" lIns="1016" tIns="1016" rIns="1016" bIns="1016" rtlCol="0" anchor="ctr"/>
          <a:lstStyle/>
          <a:p>
            <a:pPr algn="ctr" indent="0" marL="0">
              <a:buNone/>
            </a:pPr>
            <a:r>
              <a:rPr lang="en-US" sz="1600" b="1" dirty="0">
                <a:solidFill>
                  <a:schemeClr val="bg1"/>
                </a:solidFill>
              </a:rPr>
              <a:t>The Romans</a:t>
            </a:r>
            <a:endParaRPr lang="en-US" sz="1600" dirty="0"/>
          </a:p>
          <a:p>
            <a:pPr algn="ctr" indent="0" marL="0">
              <a:buNone/>
            </a:pPr>
            <a:r>
              <a:rPr lang="en-US" sz="1300" dirty="0">
                <a:solidFill>
                  <a:schemeClr val="bg1"/>
                </a:solidFill>
              </a:rPr>
              <a:t>AD 43–410</a:t>
            </a:r>
            <a:endParaRPr lang="en-US" sz="1600" dirty="0"/>
          </a:p>
        </p:txBody>
      </p:sp>
      <p:sp>
        <p:nvSpPr>
          <p:cNvPr id="10" name="Era 5"/>
          <p:cNvSpPr txBox="1"/>
          <p:nvPr/>
        </p:nvSpPr>
        <p:spPr>
          <a:xfrm>
            <a:off x="2603449" y="4617720"/>
            <a:ext cx="1643329" cy="1188720"/>
          </a:xfrm>
          <a:prstGeom prst="roundRect">
            <a:avLst>
              <a:gd name="adj" fmla="val 7692"/>
            </a:avLst>
          </a:prstGeom>
          <a:solidFill>
            <a:schemeClr val="accent3"/>
          </a:solidFill>
          <a:ln/>
        </p:spPr>
        <p:txBody>
          <a:bodyPr wrap="square" lIns="1016" tIns="1016" rIns="1016" bIns="1016" rtlCol="0" anchor="ctr"/>
          <a:lstStyle/>
          <a:p>
            <a:pPr algn="ctr" indent="0" marL="0">
              <a:buNone/>
            </a:pPr>
            <a:r>
              <a:rPr lang="en-US" sz="1600" b="1" dirty="0">
                <a:solidFill>
                  <a:schemeClr val="bg1"/>
                </a:solidFill>
              </a:rPr>
              <a:t>The Saxons</a:t>
            </a:r>
            <a:endParaRPr lang="en-US" sz="1600" dirty="0"/>
          </a:p>
          <a:p>
            <a:pPr algn="ctr" indent="0" marL="0">
              <a:buNone/>
            </a:pPr>
            <a:r>
              <a:rPr lang="en-US" sz="1300" dirty="0">
                <a:solidFill>
                  <a:schemeClr val="bg1"/>
                </a:solidFill>
              </a:rPr>
              <a:t>410–1066</a:t>
            </a:r>
            <a:endParaRPr lang="en-US" sz="1600" dirty="0"/>
          </a:p>
        </p:txBody>
      </p:sp>
      <p:sp>
        <p:nvSpPr>
          <p:cNvPr id="11" name="Era 6"/>
          <p:cNvSpPr txBox="1"/>
          <p:nvPr/>
        </p:nvSpPr>
        <p:spPr>
          <a:xfrm>
            <a:off x="4383938" y="4617720"/>
            <a:ext cx="1643329" cy="1188720"/>
          </a:xfrm>
          <a:prstGeom prst="roundRect">
            <a:avLst>
              <a:gd name="adj" fmla="val 7692"/>
            </a:avLst>
          </a:prstGeom>
          <a:solidFill>
            <a:schemeClr val="accent1"/>
          </a:solidFill>
          <a:ln/>
        </p:spPr>
        <p:txBody>
          <a:bodyPr wrap="square" lIns="1016" tIns="1016" rIns="1016" bIns="1016" rtlCol="0" anchor="ctr"/>
          <a:lstStyle/>
          <a:p>
            <a:pPr algn="ctr" indent="0" marL="0">
              <a:buNone/>
            </a:pPr>
            <a:r>
              <a:rPr lang="en-US" sz="1600" b="1" dirty="0">
                <a:solidFill>
                  <a:schemeClr val="bg1"/>
                </a:solidFill>
              </a:rPr>
              <a:t>Medieval</a:t>
            </a:r>
            <a:endParaRPr lang="en-US" sz="1600" dirty="0"/>
          </a:p>
          <a:p>
            <a:pPr algn="ctr" indent="0" marL="0">
              <a:buNone/>
            </a:pPr>
            <a:r>
              <a:rPr lang="en-US" sz="1300" dirty="0">
                <a:solidFill>
                  <a:schemeClr val="bg1"/>
                </a:solidFill>
              </a:rPr>
              <a:t>1066–1485</a:t>
            </a:r>
            <a:endParaRPr lang="en-US" sz="1600" dirty="0"/>
          </a:p>
        </p:txBody>
      </p:sp>
      <p:sp>
        <p:nvSpPr>
          <p:cNvPr id="12" name="Era 7"/>
          <p:cNvSpPr txBox="1"/>
          <p:nvPr/>
        </p:nvSpPr>
        <p:spPr>
          <a:xfrm>
            <a:off x="6164428" y="4617720"/>
            <a:ext cx="1643329" cy="1188720"/>
          </a:xfrm>
          <a:prstGeom prst="roundRect">
            <a:avLst>
              <a:gd name="adj" fmla="val 7692"/>
            </a:avLst>
          </a:prstGeom>
          <a:solidFill>
            <a:schemeClr val="accent4"/>
          </a:solidFill>
          <a:ln/>
        </p:spPr>
        <p:txBody>
          <a:bodyPr wrap="square" lIns="1016" tIns="1016" rIns="1016" bIns="1016" rtlCol="0" anchor="ctr"/>
          <a:lstStyle/>
          <a:p>
            <a:pPr algn="ctr" indent="0" marL="0">
              <a:buNone/>
            </a:pPr>
            <a:r>
              <a:rPr lang="en-US" sz="1600" b="1" dirty="0">
                <a:solidFill>
                  <a:schemeClr val="bg1"/>
                </a:solidFill>
              </a:rPr>
              <a:t>Tudor &amp; Stuart</a:t>
            </a:r>
            <a:endParaRPr lang="en-US" sz="1600" dirty="0"/>
          </a:p>
          <a:p>
            <a:pPr algn="ctr" indent="0" marL="0">
              <a:buNone/>
            </a:pPr>
            <a:r>
              <a:rPr lang="en-US" sz="1300" dirty="0">
                <a:solidFill>
                  <a:schemeClr val="bg1"/>
                </a:solidFill>
              </a:rPr>
              <a:t>1485–1714</a:t>
            </a:r>
            <a:endParaRPr lang="en-US" sz="1600" dirty="0"/>
          </a:p>
        </p:txBody>
      </p:sp>
      <p:sp>
        <p:nvSpPr>
          <p:cNvPr id="13" name="Era 8"/>
          <p:cNvSpPr txBox="1"/>
          <p:nvPr/>
        </p:nvSpPr>
        <p:spPr>
          <a:xfrm>
            <a:off x="7944917" y="4617720"/>
            <a:ext cx="1643329" cy="1188720"/>
          </a:xfrm>
          <a:prstGeom prst="roundRect">
            <a:avLst>
              <a:gd name="adj" fmla="val 7692"/>
            </a:avLst>
          </a:prstGeom>
          <a:solidFill>
            <a:schemeClr val="accent5"/>
          </a:solidFill>
          <a:ln/>
        </p:spPr>
        <p:txBody>
          <a:bodyPr wrap="square" lIns="1016" tIns="1016" rIns="1016" bIns="1016" rtlCol="0" anchor="ctr"/>
          <a:lstStyle/>
          <a:p>
            <a:pPr algn="ctr" indent="0" marL="0">
              <a:buNone/>
            </a:pPr>
            <a:r>
              <a:rPr lang="en-US" sz="1600" b="1" dirty="0">
                <a:solidFill>
                  <a:schemeClr val="bg1"/>
                </a:solidFill>
              </a:rPr>
              <a:t>Georgian &amp; Victorian</a:t>
            </a:r>
            <a:endParaRPr lang="en-US" sz="1600" dirty="0"/>
          </a:p>
          <a:p>
            <a:pPr algn="ctr" indent="0" marL="0">
              <a:buNone/>
            </a:pPr>
            <a:r>
              <a:rPr lang="en-US" sz="1300" dirty="0">
                <a:solidFill>
                  <a:schemeClr val="bg1"/>
                </a:solidFill>
              </a:rPr>
              <a:t>1714–1901</a:t>
            </a:r>
            <a:endParaRPr lang="en-US" sz="1600" dirty="0"/>
          </a:p>
        </p:txBody>
      </p:sp>
      <p:sp>
        <p:nvSpPr>
          <p:cNvPr id="14" name="Era 9"/>
          <p:cNvSpPr txBox="1"/>
          <p:nvPr/>
        </p:nvSpPr>
        <p:spPr>
          <a:xfrm>
            <a:off x="9725406" y="4617720"/>
            <a:ext cx="1643329" cy="1188720"/>
          </a:xfrm>
          <a:prstGeom prst="roundRect">
            <a:avLst>
              <a:gd name="adj" fmla="val 7692"/>
            </a:avLst>
          </a:prstGeom>
          <a:solidFill>
            <a:schemeClr val="accent6"/>
          </a:solidFill>
          <a:ln/>
        </p:spPr>
        <p:txBody>
          <a:bodyPr wrap="square" lIns="1016" tIns="1016" rIns="1016" bIns="1016" rtlCol="0" anchor="ctr"/>
          <a:lstStyle/>
          <a:p>
            <a:pPr algn="ctr" indent="0" marL="0">
              <a:buNone/>
            </a:pPr>
            <a:r>
              <a:rPr lang="en-US" sz="1600" b="1" dirty="0">
                <a:solidFill>
                  <a:schemeClr val="bg1"/>
                </a:solidFill>
              </a:rPr>
              <a:t>20th–21st Century</a:t>
            </a:r>
            <a:endParaRPr lang="en-US" sz="1600" dirty="0"/>
          </a:p>
          <a:p>
            <a:pPr algn="ctr" indent="0" marL="0">
              <a:buNone/>
            </a:pPr>
            <a:r>
              <a:rPr lang="en-US" sz="1300" dirty="0">
                <a:solidFill>
                  <a:schemeClr val="bg1"/>
                </a:solidFill>
              </a:rPr>
              <a:t>1901–present</a:t>
            </a:r>
            <a:endParaRPr lang="en-US" sz="1600" dirty="0"/>
          </a:p>
        </p:txBody>
      </p:sp>
      <p:sp>
        <p:nvSpPr>
          <p:cNvPr id="25" name="Slide Number Placeholder 0"/>
          <p:cNvSpPr>
            <a:spLocks noGrp="1"/>
          </p:cNvSpPr>
          <p:nvPr>
            <p:ph type="sldNum" sz="quarter" idx="4294967295"/>
          </p:nvPr>
        </p:nvSpPr>
        <p:spPr>
          <a:xfrm>
            <a:off x="10728655" y="6400800"/>
            <a:ext cx="9144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r"/>
            <a:fld id="{F7021451-1387-4CA6-816F-3879F97B5CBC}" type="slidenum">
              <a:rPr b="0" lang="en-US"/>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1"/>
          <p:cNvSpPr/>
          <p:nvPr>
            <p:ph idx="101" type="body" hasCustomPrompt="1"/>
          </p:nvPr>
        </p:nvSpPr>
        <p:spPr>
          <a:xfrm>
            <a:off x="548640" y="329184"/>
            <a:ext cx="7772400" cy="329184"/>
          </a:xfrm>
          <a:prstGeom prst="rect">
            <a:avLst/>
          </a:prstGeom>
          <a:noFill/>
          <a:ln/>
        </p:spPr>
        <p:txBody>
          <a:bodyPr wrap="square" lIns="0" tIns="0" rIns="0" bIns="0" rtlCol="0" anchor="ctr"/>
          <a:lstStyle/>
          <a:p>
            <a:pPr indent="0" marL="0">
              <a:buNone/>
            </a:pPr>
            <a:r>
              <a:rPr lang="en-US" sz="1300" b="1" spc="200" kern="0" dirty="0">
                <a:solidFill>
                  <a:schemeClr val="accent1"/>
                </a:solidFill>
              </a:rPr>
              <a:t>TODAY</a:t>
            </a:r>
            <a:endParaRPr lang="en-US" sz="1300" dirty="0"/>
          </a:p>
        </p:txBody>
      </p:sp>
      <p:sp>
        <p:nvSpPr>
          <p:cNvPr id="3" name="Text 1"/>
          <p:cNvSpPr/>
          <p:nvPr>
            <p:ph idx="102" type="title" hasCustomPrompt="1"/>
          </p:nvPr>
        </p:nvSpPr>
        <p:spPr>
          <a:xfrm>
            <a:off x="548640" y="676656"/>
            <a:ext cx="11094415" cy="749808"/>
          </a:xfrm>
          <a:prstGeom prst="rect">
            <a:avLst/>
          </a:prstGeom>
          <a:noFill/>
          <a:ln/>
        </p:spPr>
        <p:txBody>
          <a:bodyPr wrap="square" lIns="0" tIns="0" rIns="0" bIns="0" rtlCol="0" anchor="ctr"/>
          <a:lstStyle/>
          <a:p>
            <a:pPr algn="l" indent="0" marL="0">
              <a:buNone/>
            </a:pPr>
            <a:r>
              <a:rPr lang="en-US" sz="3400" b="1" dirty="0">
                <a:solidFill>
                  <a:schemeClr val="tx2"/>
                </a:solidFill>
              </a:rPr>
              <a:t>What we will do today</a:t>
            </a:r>
            <a:endParaRPr lang="en-US" sz="3400" dirty="0"/>
          </a:p>
        </p:txBody>
      </p:sp>
      <p:sp>
        <p:nvSpPr>
          <p:cNvPr id="4" name="Text 1"/>
          <p:cNvSpPr/>
          <p:nvPr>
            <p:ph idx="103" type="body" hasCustomPrompt="1"/>
          </p:nvPr>
        </p:nvSpPr>
        <p:spPr>
          <a:xfrm>
            <a:off x="548640" y="1463040"/>
            <a:ext cx="11094415" cy="640080"/>
          </a:xfrm>
          <a:prstGeom prst="rect">
            <a:avLst/>
          </a:prstGeom>
          <a:noFill/>
          <a:ln/>
        </p:spPr>
        <p:txBody>
          <a:bodyPr wrap="square" lIns="0" tIns="0" rIns="0" bIns="0" rtlCol="0" anchor="t"/>
          <a:lstStyle/>
          <a:p>
            <a:pPr indent="0" marL="0">
              <a:buNone/>
            </a:pPr>
            <a:r>
              <a:rPr lang="en-US" sz="1800" dirty="0">
                <a:solidFill>
                  <a:schemeClr val="tx1"/>
                </a:solidFill>
              </a:rPr>
              <a:t>Four stages. Everything you need is on the screen.</a:t>
            </a:r>
            <a:endParaRPr lang="en-US" sz="1800" dirty="0"/>
          </a:p>
        </p:txBody>
      </p:sp>
      <p:sp>
        <p:nvSpPr>
          <p:cNvPr id="6" name="Card 10"/>
          <p:cNvSpPr/>
          <p:nvPr/>
        </p:nvSpPr>
        <p:spPr>
          <a:xfrm>
            <a:off x="548640" y="2240280"/>
            <a:ext cx="2567864" cy="2514600"/>
          </a:xfrm>
          <a:prstGeom prst="roundRect">
            <a:avLst>
              <a:gd name="adj" fmla="val 3636"/>
            </a:avLst>
          </a:prstGeom>
          <a:solidFill>
            <a:schemeClr val="bg2"/>
          </a:solidFill>
          <a:ln/>
        </p:spPr>
      </p:sp>
      <p:sp>
        <p:nvSpPr>
          <p:cNvPr id="7" name="Icon circle 11"/>
          <p:cNvSpPr/>
          <p:nvPr/>
        </p:nvSpPr>
        <p:spPr>
          <a:xfrm>
            <a:off x="822960" y="2514600"/>
            <a:ext cx="731520" cy="731520"/>
          </a:xfrm>
          <a:prstGeom prst="ellipse">
            <a:avLst/>
          </a:prstGeom>
          <a:solidFill>
            <a:schemeClr val="tx2"/>
          </a:solidFill>
          <a:ln/>
        </p:spPr>
      </p:sp>
      <p:pic>
        <p:nvPicPr>
          <p:cNvPr id="8" name="Icon 12" descr="preencoded.png">    </p:cNvPr>
          <p:cNvPicPr>
            <a:picLocks noChangeAspect="1"/>
          </p:cNvPicPr>
          <p:nvPr/>
        </p:nvPicPr>
        <p:blipFill>
          <a:blip r:embed="rId1"/>
          <a:stretch>
            <a:fillRect/>
          </a:stretch>
        </p:blipFill>
        <p:spPr>
          <a:xfrm>
            <a:off x="1020470" y="2712110"/>
            <a:ext cx="336499" cy="336499"/>
          </a:xfrm>
          <a:prstGeom prst="rect">
            <a:avLst/>
          </a:prstGeom>
        </p:spPr>
      </p:pic>
      <p:sp>
        <p:nvSpPr>
          <p:cNvPr id="9" name="Text 13"/>
          <p:cNvSpPr txBox="1"/>
          <p:nvPr/>
        </p:nvSpPr>
        <p:spPr>
          <a:xfrm>
            <a:off x="822960" y="3383280"/>
            <a:ext cx="2019224" cy="411480"/>
          </a:xfrm>
          <a:prstGeom prst="rect">
            <a:avLst/>
          </a:prstGeom>
          <a:noFill/>
          <a:ln/>
        </p:spPr>
        <p:txBody>
          <a:bodyPr wrap="square" lIns="0" tIns="0" rIns="0" bIns="0" rtlCol="0" anchor="t"/>
          <a:lstStyle/>
          <a:p>
            <a:pPr indent="0" marL="0">
              <a:buNone/>
            </a:pPr>
            <a:r>
              <a:rPr lang="en-US" sz="2200" b="1" dirty="0">
                <a:solidFill>
                  <a:schemeClr val="tx2"/>
                </a:solidFill>
              </a:rPr>
              <a:t>Watch</a:t>
            </a:r>
            <a:endParaRPr lang="en-US" sz="2200" dirty="0"/>
          </a:p>
        </p:txBody>
      </p:sp>
      <p:sp>
        <p:nvSpPr>
          <p:cNvPr id="10" name="Text 14"/>
          <p:cNvSpPr txBox="1"/>
          <p:nvPr/>
        </p:nvSpPr>
        <p:spPr>
          <a:xfrm>
            <a:off x="822960" y="3813048"/>
            <a:ext cx="2019224" cy="868680"/>
          </a:xfrm>
          <a:prstGeom prst="rect">
            <a:avLst/>
          </a:prstGeom>
          <a:noFill/>
          <a:ln/>
        </p:spPr>
        <p:txBody>
          <a:bodyPr wrap="square" lIns="0" tIns="0" rIns="0" bIns="0" rtlCol="0" anchor="t"/>
          <a:lstStyle/>
          <a:p>
            <a:pPr indent="0" marL="0">
              <a:buNone/>
            </a:pPr>
            <a:r>
              <a:rPr lang="en-US" sz="1600" dirty="0">
                <a:solidFill>
                  <a:schemeClr val="tx1"/>
                </a:solidFill>
              </a:rPr>
              <a:t>A 24-minute video covering 2,000 years of London's history</a:t>
            </a:r>
            <a:endParaRPr lang="en-US" sz="1600" dirty="0"/>
          </a:p>
        </p:txBody>
      </p:sp>
      <p:sp>
        <p:nvSpPr>
          <p:cNvPr id="11" name="Card 15"/>
          <p:cNvSpPr/>
          <p:nvPr/>
        </p:nvSpPr>
        <p:spPr>
          <a:xfrm>
            <a:off x="3390824" y="2240280"/>
            <a:ext cx="2567864" cy="2514600"/>
          </a:xfrm>
          <a:prstGeom prst="roundRect">
            <a:avLst>
              <a:gd name="adj" fmla="val 3636"/>
            </a:avLst>
          </a:prstGeom>
          <a:solidFill>
            <a:schemeClr val="bg2"/>
          </a:solidFill>
          <a:ln/>
        </p:spPr>
      </p:sp>
      <p:sp>
        <p:nvSpPr>
          <p:cNvPr id="12" name="Icon circle 16"/>
          <p:cNvSpPr/>
          <p:nvPr/>
        </p:nvSpPr>
        <p:spPr>
          <a:xfrm>
            <a:off x="3665144" y="2514600"/>
            <a:ext cx="731520" cy="731520"/>
          </a:xfrm>
          <a:prstGeom prst="ellipse">
            <a:avLst/>
          </a:prstGeom>
          <a:solidFill>
            <a:schemeClr val="tx2"/>
          </a:solidFill>
          <a:ln/>
        </p:spPr>
      </p:sp>
      <p:pic>
        <p:nvPicPr>
          <p:cNvPr id="13" name="Icon 17" descr="preencoded.png">    </p:cNvPr>
          <p:cNvPicPr>
            <a:picLocks noChangeAspect="1"/>
          </p:cNvPicPr>
          <p:nvPr/>
        </p:nvPicPr>
        <p:blipFill>
          <a:blip r:embed="rId2"/>
          <a:stretch>
            <a:fillRect/>
          </a:stretch>
        </p:blipFill>
        <p:spPr>
          <a:xfrm>
            <a:off x="3862654" y="2712110"/>
            <a:ext cx="336499" cy="336499"/>
          </a:xfrm>
          <a:prstGeom prst="rect">
            <a:avLst/>
          </a:prstGeom>
        </p:spPr>
      </p:pic>
      <p:sp>
        <p:nvSpPr>
          <p:cNvPr id="14" name="Text 18"/>
          <p:cNvSpPr txBox="1"/>
          <p:nvPr/>
        </p:nvSpPr>
        <p:spPr>
          <a:xfrm>
            <a:off x="3665144" y="3383280"/>
            <a:ext cx="2019224" cy="411480"/>
          </a:xfrm>
          <a:prstGeom prst="rect">
            <a:avLst/>
          </a:prstGeom>
          <a:noFill/>
          <a:ln/>
        </p:spPr>
        <p:txBody>
          <a:bodyPr wrap="square" lIns="0" tIns="0" rIns="0" bIns="0" rtlCol="0" anchor="t"/>
          <a:lstStyle/>
          <a:p>
            <a:pPr indent="0" marL="0">
              <a:buNone/>
            </a:pPr>
            <a:r>
              <a:rPr lang="en-US" sz="2200" b="1" dirty="0">
                <a:solidFill>
                  <a:schemeClr val="tx2"/>
                </a:solidFill>
              </a:rPr>
              <a:t>Language</a:t>
            </a:r>
            <a:endParaRPr lang="en-US" sz="2200" dirty="0"/>
          </a:p>
        </p:txBody>
      </p:sp>
      <p:sp>
        <p:nvSpPr>
          <p:cNvPr id="15" name="Text 19"/>
          <p:cNvSpPr txBox="1"/>
          <p:nvPr/>
        </p:nvSpPr>
        <p:spPr>
          <a:xfrm>
            <a:off x="3665144" y="3813048"/>
            <a:ext cx="2019224" cy="868680"/>
          </a:xfrm>
          <a:prstGeom prst="rect">
            <a:avLst/>
          </a:prstGeom>
          <a:noFill/>
          <a:ln/>
        </p:spPr>
        <p:txBody>
          <a:bodyPr wrap="square" lIns="0" tIns="0" rIns="0" bIns="0" rtlCol="0" anchor="t"/>
          <a:lstStyle/>
          <a:p>
            <a:pPr indent="0" marL="0">
              <a:buNone/>
            </a:pPr>
            <a:r>
              <a:rPr lang="en-US" sz="1600" dirty="0">
                <a:solidFill>
                  <a:schemeClr val="tx1"/>
                </a:solidFill>
              </a:rPr>
              <a:t>The third conditional: how history could have gone differently</a:t>
            </a:r>
            <a:endParaRPr lang="en-US" sz="1600" dirty="0"/>
          </a:p>
        </p:txBody>
      </p:sp>
      <p:sp>
        <p:nvSpPr>
          <p:cNvPr id="16" name="Card 20"/>
          <p:cNvSpPr/>
          <p:nvPr/>
        </p:nvSpPr>
        <p:spPr>
          <a:xfrm>
            <a:off x="6233008" y="2240280"/>
            <a:ext cx="2567864" cy="2514600"/>
          </a:xfrm>
          <a:prstGeom prst="roundRect">
            <a:avLst>
              <a:gd name="adj" fmla="val 3636"/>
            </a:avLst>
          </a:prstGeom>
          <a:solidFill>
            <a:schemeClr val="bg2"/>
          </a:solidFill>
          <a:ln/>
        </p:spPr>
      </p:sp>
      <p:sp>
        <p:nvSpPr>
          <p:cNvPr id="17" name="Icon circle 21"/>
          <p:cNvSpPr/>
          <p:nvPr/>
        </p:nvSpPr>
        <p:spPr>
          <a:xfrm>
            <a:off x="6507328" y="2514600"/>
            <a:ext cx="731520" cy="731520"/>
          </a:xfrm>
          <a:prstGeom prst="ellipse">
            <a:avLst/>
          </a:prstGeom>
          <a:solidFill>
            <a:schemeClr val="tx2"/>
          </a:solidFill>
          <a:ln/>
        </p:spPr>
      </p:sp>
      <p:pic>
        <p:nvPicPr>
          <p:cNvPr id="18" name="Icon 22" descr="preencoded.png">    </p:cNvPr>
          <p:cNvPicPr>
            <a:picLocks noChangeAspect="1"/>
          </p:cNvPicPr>
          <p:nvPr/>
        </p:nvPicPr>
        <p:blipFill>
          <a:blip r:embed="rId3"/>
          <a:stretch>
            <a:fillRect/>
          </a:stretch>
        </p:blipFill>
        <p:spPr>
          <a:xfrm>
            <a:off x="6704838" y="2712110"/>
            <a:ext cx="336499" cy="336499"/>
          </a:xfrm>
          <a:prstGeom prst="rect">
            <a:avLst/>
          </a:prstGeom>
        </p:spPr>
      </p:pic>
      <p:sp>
        <p:nvSpPr>
          <p:cNvPr id="19" name="Text 23"/>
          <p:cNvSpPr txBox="1"/>
          <p:nvPr/>
        </p:nvSpPr>
        <p:spPr>
          <a:xfrm>
            <a:off x="6507328" y="3383280"/>
            <a:ext cx="2019224" cy="411480"/>
          </a:xfrm>
          <a:prstGeom prst="rect">
            <a:avLst/>
          </a:prstGeom>
          <a:noFill/>
          <a:ln/>
        </p:spPr>
        <p:txBody>
          <a:bodyPr wrap="square" lIns="0" tIns="0" rIns="0" bIns="0" rtlCol="0" anchor="t"/>
          <a:lstStyle/>
          <a:p>
            <a:pPr indent="0" marL="0">
              <a:buNone/>
            </a:pPr>
            <a:r>
              <a:rPr lang="en-US" sz="2200" b="1" dirty="0">
                <a:solidFill>
                  <a:schemeClr val="tx2"/>
                </a:solidFill>
              </a:rPr>
              <a:t>Speak</a:t>
            </a:r>
            <a:endParaRPr lang="en-US" sz="2200" dirty="0"/>
          </a:p>
        </p:txBody>
      </p:sp>
      <p:sp>
        <p:nvSpPr>
          <p:cNvPr id="20" name="Text 24"/>
          <p:cNvSpPr txBox="1"/>
          <p:nvPr/>
        </p:nvSpPr>
        <p:spPr>
          <a:xfrm>
            <a:off x="6507328" y="3813048"/>
            <a:ext cx="2019224" cy="868680"/>
          </a:xfrm>
          <a:prstGeom prst="rect">
            <a:avLst/>
          </a:prstGeom>
          <a:noFill/>
          <a:ln/>
        </p:spPr>
        <p:txBody>
          <a:bodyPr wrap="square" lIns="0" tIns="0" rIns="0" bIns="0" rtlCol="0" anchor="t"/>
          <a:lstStyle/>
          <a:p>
            <a:pPr indent="0" marL="0">
              <a:buNone/>
            </a:pPr>
            <a:r>
              <a:rPr lang="en-US" sz="1600" dirty="0">
                <a:solidFill>
                  <a:schemeClr val="tx1"/>
                </a:solidFill>
              </a:rPr>
              <a:t>What if…? Discuss alternative versions of history</a:t>
            </a:r>
            <a:endParaRPr lang="en-US" sz="1600" dirty="0"/>
          </a:p>
        </p:txBody>
      </p:sp>
      <p:sp>
        <p:nvSpPr>
          <p:cNvPr id="21" name="Card 25"/>
          <p:cNvSpPr/>
          <p:nvPr/>
        </p:nvSpPr>
        <p:spPr>
          <a:xfrm>
            <a:off x="9075191" y="2240280"/>
            <a:ext cx="2567864" cy="2514600"/>
          </a:xfrm>
          <a:prstGeom prst="roundRect">
            <a:avLst>
              <a:gd name="adj" fmla="val 3636"/>
            </a:avLst>
          </a:prstGeom>
          <a:solidFill>
            <a:schemeClr val="bg2"/>
          </a:solidFill>
          <a:ln/>
        </p:spPr>
      </p:sp>
      <p:sp>
        <p:nvSpPr>
          <p:cNvPr id="22" name="Icon circle 26"/>
          <p:cNvSpPr/>
          <p:nvPr/>
        </p:nvSpPr>
        <p:spPr>
          <a:xfrm>
            <a:off x="9349511" y="2514600"/>
            <a:ext cx="731520" cy="731520"/>
          </a:xfrm>
          <a:prstGeom prst="ellipse">
            <a:avLst/>
          </a:prstGeom>
          <a:solidFill>
            <a:schemeClr val="tx2"/>
          </a:solidFill>
          <a:ln/>
        </p:spPr>
      </p:sp>
      <p:pic>
        <p:nvPicPr>
          <p:cNvPr id="23" name="Icon 27" descr="preencoded.png">    </p:cNvPr>
          <p:cNvPicPr>
            <a:picLocks noChangeAspect="1"/>
          </p:cNvPicPr>
          <p:nvPr/>
        </p:nvPicPr>
        <p:blipFill>
          <a:blip r:embed="rId4"/>
          <a:stretch>
            <a:fillRect/>
          </a:stretch>
        </p:blipFill>
        <p:spPr>
          <a:xfrm>
            <a:off x="9547022" y="2712110"/>
            <a:ext cx="336499" cy="336499"/>
          </a:xfrm>
          <a:prstGeom prst="rect">
            <a:avLst/>
          </a:prstGeom>
        </p:spPr>
      </p:pic>
      <p:sp>
        <p:nvSpPr>
          <p:cNvPr id="24" name="Text 28"/>
          <p:cNvSpPr txBox="1"/>
          <p:nvPr/>
        </p:nvSpPr>
        <p:spPr>
          <a:xfrm>
            <a:off x="9349511" y="3383280"/>
            <a:ext cx="2019224" cy="411480"/>
          </a:xfrm>
          <a:prstGeom prst="rect">
            <a:avLst/>
          </a:prstGeom>
          <a:noFill/>
          <a:ln/>
        </p:spPr>
        <p:txBody>
          <a:bodyPr wrap="square" lIns="0" tIns="0" rIns="0" bIns="0" rtlCol="0" anchor="t"/>
          <a:lstStyle/>
          <a:p>
            <a:pPr indent="0" marL="0">
              <a:buNone/>
            </a:pPr>
            <a:r>
              <a:rPr lang="en-US" sz="2200" b="1" dirty="0">
                <a:solidFill>
                  <a:schemeClr val="tx2"/>
                </a:solidFill>
              </a:rPr>
              <a:t>Research</a:t>
            </a:r>
            <a:endParaRPr lang="en-US" sz="2200" dirty="0"/>
          </a:p>
        </p:txBody>
      </p:sp>
      <p:sp>
        <p:nvSpPr>
          <p:cNvPr id="25" name="Text 29"/>
          <p:cNvSpPr txBox="1"/>
          <p:nvPr/>
        </p:nvSpPr>
        <p:spPr>
          <a:xfrm>
            <a:off x="9349511" y="3813048"/>
            <a:ext cx="2019224" cy="868680"/>
          </a:xfrm>
          <a:prstGeom prst="rect">
            <a:avLst/>
          </a:prstGeom>
          <a:noFill/>
          <a:ln/>
        </p:spPr>
        <p:txBody>
          <a:bodyPr wrap="square" lIns="0" tIns="0" rIns="0" bIns="0" rtlCol="0" anchor="t"/>
          <a:lstStyle/>
          <a:p>
            <a:pPr indent="0" marL="0">
              <a:buNone/>
            </a:pPr>
            <a:r>
              <a:rPr lang="en-US" sz="1600" dirty="0">
                <a:solidFill>
                  <a:schemeClr val="tx1"/>
                </a:solidFill>
              </a:rPr>
              <a:t>Investigate two events, then present what you found</a:t>
            </a:r>
            <a:endParaRPr lang="en-US" sz="1600" dirty="0"/>
          </a:p>
        </p:txBody>
      </p:sp>
      <p:sp>
        <p:nvSpPr>
          <p:cNvPr id="26" name="Card 30"/>
          <p:cNvSpPr/>
          <p:nvPr/>
        </p:nvSpPr>
        <p:spPr>
          <a:xfrm>
            <a:off x="548640" y="5029200"/>
            <a:ext cx="11094415" cy="1188720"/>
          </a:xfrm>
          <a:prstGeom prst="roundRect">
            <a:avLst>
              <a:gd name="adj" fmla="val 7692"/>
            </a:avLst>
          </a:prstGeom>
          <a:solidFill>
            <a:schemeClr val="accent3">
              <a:alpha val="14000"/>
            </a:schemeClr>
          </a:solidFill>
          <a:ln/>
        </p:spPr>
      </p:sp>
      <p:sp>
        <p:nvSpPr>
          <p:cNvPr id="27" name="Icon circle 31"/>
          <p:cNvSpPr/>
          <p:nvPr/>
        </p:nvSpPr>
        <p:spPr>
          <a:xfrm>
            <a:off x="822960" y="5257800"/>
            <a:ext cx="731520" cy="731520"/>
          </a:xfrm>
          <a:prstGeom prst="ellipse">
            <a:avLst/>
          </a:prstGeom>
          <a:solidFill>
            <a:schemeClr val="accent3"/>
          </a:solidFill>
          <a:ln/>
        </p:spPr>
      </p:sp>
      <p:pic>
        <p:nvPicPr>
          <p:cNvPr id="28" name="Icon 32" descr="preencoded.png">    </p:cNvPr>
          <p:cNvPicPr>
            <a:picLocks noChangeAspect="1"/>
          </p:cNvPicPr>
          <p:nvPr/>
        </p:nvPicPr>
        <p:blipFill>
          <a:blip r:embed="rId5"/>
          <a:stretch>
            <a:fillRect/>
          </a:stretch>
        </p:blipFill>
        <p:spPr>
          <a:xfrm>
            <a:off x="1020470" y="5455310"/>
            <a:ext cx="336499" cy="336499"/>
          </a:xfrm>
          <a:prstGeom prst="rect">
            <a:avLst/>
          </a:prstGeom>
        </p:spPr>
      </p:pic>
      <p:sp>
        <p:nvSpPr>
          <p:cNvPr id="29" name="Text 33"/>
          <p:cNvSpPr txBox="1"/>
          <p:nvPr/>
        </p:nvSpPr>
        <p:spPr>
          <a:xfrm>
            <a:off x="1828800" y="5029200"/>
            <a:ext cx="9539935" cy="1188720"/>
          </a:xfrm>
          <a:prstGeom prst="rect">
            <a:avLst/>
          </a:prstGeom>
          <a:noFill/>
          <a:ln/>
        </p:spPr>
        <p:txBody>
          <a:bodyPr wrap="square" lIns="0" tIns="0" rIns="0" bIns="0" rtlCol="0" anchor="ctr"/>
          <a:lstStyle/>
          <a:p>
            <a:pPr indent="0" marL="0">
              <a:buNone/>
            </a:pPr>
            <a:r>
              <a:rPr lang="en-US" sz="2000" b="1" dirty="0">
                <a:solidFill>
                  <a:schemeClr val="tx2"/>
                </a:solidFill>
              </a:rPr>
              <a:t>No handout today</a:t>
            </a:r>
            <a:endParaRPr lang="en-US" sz="1600" dirty="0"/>
          </a:p>
          <a:p>
            <a:pPr indent="0" marL="0">
              <a:buNone/>
            </a:pPr>
            <a:r>
              <a:rPr lang="en-US" sz="1700" dirty="0">
                <a:solidFill>
                  <a:schemeClr val="tx1"/>
                </a:solidFill>
              </a:rPr>
              <a:t>Write your answers in your notebook. For longer tasks, copy the key words or take a photo of the slide.</a:t>
            </a:r>
            <a:endParaRPr lang="en-US" sz="1600" dirty="0"/>
          </a:p>
        </p:txBody>
      </p:sp>
      <p:sp>
        <p:nvSpPr>
          <p:cNvPr id="25" name="Slide Number Placeholder 0"/>
          <p:cNvSpPr>
            <a:spLocks noGrp="1"/>
          </p:cNvSpPr>
          <p:nvPr>
            <p:ph type="sldNum" sz="quarter" idx="4294967295"/>
          </p:nvPr>
        </p:nvSpPr>
        <p:spPr>
          <a:xfrm>
            <a:off x="10728655" y="6400800"/>
            <a:ext cx="9144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1"/>
          <p:cNvSpPr/>
          <p:nvPr>
            <p:ph idx="101" type="body" hasCustomPrompt="1"/>
          </p:nvPr>
        </p:nvSpPr>
        <p:spPr>
          <a:xfrm>
            <a:off x="548640" y="329184"/>
            <a:ext cx="7772400" cy="329184"/>
          </a:xfrm>
          <a:prstGeom prst="rect">
            <a:avLst/>
          </a:prstGeom>
          <a:noFill/>
          <a:ln/>
        </p:spPr>
        <p:txBody>
          <a:bodyPr wrap="square" lIns="0" tIns="0" rIns="0" bIns="0" rtlCol="0" anchor="ctr"/>
          <a:lstStyle/>
          <a:p>
            <a:pPr indent="0" marL="0">
              <a:buNone/>
            </a:pPr>
            <a:r>
              <a:rPr lang="en-US" sz="1300" b="1" spc="200" kern="0" dirty="0">
                <a:solidFill>
                  <a:schemeClr val="accent1"/>
                </a:solidFill>
              </a:rPr>
              <a:t>A  ·  WARM-UP</a:t>
            </a:r>
            <a:endParaRPr lang="en-US" sz="1300" dirty="0"/>
          </a:p>
        </p:txBody>
      </p:sp>
      <p:sp>
        <p:nvSpPr>
          <p:cNvPr id="3" name="Text 1"/>
          <p:cNvSpPr/>
          <p:nvPr>
            <p:ph idx="102" type="title" hasCustomPrompt="1"/>
          </p:nvPr>
        </p:nvSpPr>
        <p:spPr>
          <a:xfrm>
            <a:off x="548640" y="676656"/>
            <a:ext cx="11094415" cy="749808"/>
          </a:xfrm>
          <a:prstGeom prst="rect">
            <a:avLst/>
          </a:prstGeom>
          <a:noFill/>
          <a:ln/>
        </p:spPr>
        <p:txBody>
          <a:bodyPr wrap="square" lIns="0" tIns="0" rIns="0" bIns="0" rtlCol="0" anchor="ctr"/>
          <a:lstStyle/>
          <a:p>
            <a:pPr algn="l" indent="0" marL="0">
              <a:buNone/>
            </a:pPr>
            <a:r>
              <a:rPr lang="en-US" sz="3400" b="1" dirty="0">
                <a:solidFill>
                  <a:schemeClr val="tx2"/>
                </a:solidFill>
              </a:rPr>
              <a:t>Task 1: What do you already know?</a:t>
            </a:r>
            <a:endParaRPr lang="en-US" sz="3400" dirty="0"/>
          </a:p>
        </p:txBody>
      </p:sp>
      <p:sp>
        <p:nvSpPr>
          <p:cNvPr id="4" name="Text 1"/>
          <p:cNvSpPr/>
          <p:nvPr>
            <p:ph idx="103" type="body" hasCustomPrompt="1"/>
          </p:nvPr>
        </p:nvSpPr>
        <p:spPr>
          <a:xfrm>
            <a:off x="548640" y="1463040"/>
            <a:ext cx="11094415" cy="640080"/>
          </a:xfrm>
          <a:prstGeom prst="rect">
            <a:avLst/>
          </a:prstGeom>
          <a:noFill/>
          <a:ln/>
        </p:spPr>
        <p:txBody>
          <a:bodyPr wrap="square" lIns="0" tIns="0" rIns="0" bIns="0" rtlCol="0" anchor="t"/>
          <a:lstStyle/>
          <a:p>
            <a:pPr indent="0" marL="0">
              <a:buNone/>
            </a:pPr>
            <a:r>
              <a:rPr lang="en-US" sz="1800" dirty="0">
                <a:solidFill>
                  <a:schemeClr val="tx1"/>
                </a:solidFill>
              </a:rPr>
              <a:t>With a partner, add one event or fact you already know for each era.</a:t>
            </a:r>
            <a:endParaRPr lang="en-US" sz="1800" dirty="0"/>
          </a:p>
        </p:txBody>
      </p:sp>
      <p:sp>
        <p:nvSpPr>
          <p:cNvPr id="6" name="Pill 34"/>
          <p:cNvSpPr txBox="1"/>
          <p:nvPr/>
        </p:nvSpPr>
        <p:spPr>
          <a:xfrm>
            <a:off x="9768535" y="274320"/>
            <a:ext cx="1874520" cy="384048"/>
          </a:xfrm>
          <a:prstGeom prst="roundRect">
            <a:avLst>
              <a:gd name="adj" fmla="val 50000"/>
            </a:avLst>
          </a:prstGeom>
          <a:solidFill>
            <a:schemeClr val="bg2"/>
          </a:solidFill>
          <a:ln/>
        </p:spPr>
        <p:txBody>
          <a:bodyPr wrap="square" lIns="0" tIns="0" rIns="0" bIns="0" rtlCol="0" anchor="ctr"/>
          <a:lstStyle/>
          <a:p>
            <a:pPr algn="ctr" indent="0" marL="0">
              <a:buNone/>
            </a:pPr>
            <a:r>
              <a:rPr lang="en-US" sz="1300" b="1" dirty="0">
                <a:solidFill>
                  <a:schemeClr val="tx2"/>
                </a:solidFill>
              </a:rPr>
              <a:t>Pairs  ·  3 min</a:t>
            </a:r>
            <a:endParaRPr lang="en-US" sz="1300" dirty="0"/>
          </a:p>
        </p:txBody>
      </p:sp>
      <p:sp>
        <p:nvSpPr>
          <p:cNvPr id="7" name="Era 35"/>
          <p:cNvSpPr txBox="1"/>
          <p:nvPr/>
        </p:nvSpPr>
        <p:spPr>
          <a:xfrm>
            <a:off x="548640" y="2240280"/>
            <a:ext cx="1734769" cy="2103120"/>
          </a:xfrm>
          <a:prstGeom prst="roundRect">
            <a:avLst>
              <a:gd name="adj" fmla="val 5271"/>
            </a:avLst>
          </a:prstGeom>
          <a:solidFill>
            <a:schemeClr val="accent2"/>
          </a:solidFill>
          <a:ln/>
        </p:spPr>
        <p:txBody>
          <a:bodyPr wrap="square" lIns="1016" tIns="1016" rIns="1016" bIns="1016" rtlCol="0" anchor="ctr"/>
          <a:lstStyle/>
          <a:p>
            <a:pPr algn="ctr" indent="0" marL="0">
              <a:buNone/>
            </a:pPr>
            <a:r>
              <a:rPr lang="en-US" sz="1900" b="1" dirty="0">
                <a:solidFill>
                  <a:schemeClr val="bg1"/>
                </a:solidFill>
              </a:rPr>
              <a:t>The Romans</a:t>
            </a:r>
            <a:endParaRPr lang="en-US" sz="1900" dirty="0"/>
          </a:p>
          <a:p>
            <a:pPr algn="ctr" indent="0" marL="0">
              <a:buNone/>
            </a:pPr>
            <a:r>
              <a:rPr lang="en-US" sz="1500" dirty="0">
                <a:solidFill>
                  <a:schemeClr val="bg1"/>
                </a:solidFill>
              </a:rPr>
              <a:t>AD 43–410</a:t>
            </a:r>
            <a:endParaRPr lang="en-US" sz="1900" dirty="0"/>
          </a:p>
        </p:txBody>
      </p:sp>
      <p:sp>
        <p:nvSpPr>
          <p:cNvPr id="8" name="Era 36"/>
          <p:cNvSpPr txBox="1"/>
          <p:nvPr/>
        </p:nvSpPr>
        <p:spPr>
          <a:xfrm>
            <a:off x="2420569" y="2240280"/>
            <a:ext cx="1734769" cy="2103120"/>
          </a:xfrm>
          <a:prstGeom prst="roundRect">
            <a:avLst>
              <a:gd name="adj" fmla="val 5271"/>
            </a:avLst>
          </a:prstGeom>
          <a:solidFill>
            <a:schemeClr val="accent3"/>
          </a:solidFill>
          <a:ln/>
        </p:spPr>
        <p:txBody>
          <a:bodyPr wrap="square" lIns="1016" tIns="1016" rIns="1016" bIns="1016" rtlCol="0" anchor="ctr"/>
          <a:lstStyle/>
          <a:p>
            <a:pPr algn="ctr" indent="0" marL="0">
              <a:buNone/>
            </a:pPr>
            <a:r>
              <a:rPr lang="en-US" sz="1900" b="1" dirty="0">
                <a:solidFill>
                  <a:schemeClr val="bg1"/>
                </a:solidFill>
              </a:rPr>
              <a:t>The Saxons</a:t>
            </a:r>
            <a:endParaRPr lang="en-US" sz="1900" dirty="0"/>
          </a:p>
          <a:p>
            <a:pPr algn="ctr" indent="0" marL="0">
              <a:buNone/>
            </a:pPr>
            <a:r>
              <a:rPr lang="en-US" sz="1500" dirty="0">
                <a:solidFill>
                  <a:schemeClr val="bg1"/>
                </a:solidFill>
              </a:rPr>
              <a:t>410–1066</a:t>
            </a:r>
            <a:endParaRPr lang="en-US" sz="1900" dirty="0"/>
          </a:p>
        </p:txBody>
      </p:sp>
      <p:sp>
        <p:nvSpPr>
          <p:cNvPr id="9" name="Era 37"/>
          <p:cNvSpPr txBox="1"/>
          <p:nvPr/>
        </p:nvSpPr>
        <p:spPr>
          <a:xfrm>
            <a:off x="4292498" y="2240280"/>
            <a:ext cx="1734769" cy="2103120"/>
          </a:xfrm>
          <a:prstGeom prst="roundRect">
            <a:avLst>
              <a:gd name="adj" fmla="val 5271"/>
            </a:avLst>
          </a:prstGeom>
          <a:solidFill>
            <a:schemeClr val="accent1"/>
          </a:solidFill>
          <a:ln/>
        </p:spPr>
        <p:txBody>
          <a:bodyPr wrap="square" lIns="1016" tIns="1016" rIns="1016" bIns="1016" rtlCol="0" anchor="ctr"/>
          <a:lstStyle/>
          <a:p>
            <a:pPr algn="ctr" indent="0" marL="0">
              <a:buNone/>
            </a:pPr>
            <a:r>
              <a:rPr lang="en-US" sz="1900" b="1" dirty="0">
                <a:solidFill>
                  <a:schemeClr val="bg1"/>
                </a:solidFill>
              </a:rPr>
              <a:t>Medieval</a:t>
            </a:r>
            <a:endParaRPr lang="en-US" sz="1900" dirty="0"/>
          </a:p>
          <a:p>
            <a:pPr algn="ctr" indent="0" marL="0">
              <a:buNone/>
            </a:pPr>
            <a:r>
              <a:rPr lang="en-US" sz="1500" dirty="0">
                <a:solidFill>
                  <a:schemeClr val="bg1"/>
                </a:solidFill>
              </a:rPr>
              <a:t>1066–1485</a:t>
            </a:r>
            <a:endParaRPr lang="en-US" sz="1900" dirty="0"/>
          </a:p>
        </p:txBody>
      </p:sp>
      <p:sp>
        <p:nvSpPr>
          <p:cNvPr id="10" name="Era 38"/>
          <p:cNvSpPr txBox="1"/>
          <p:nvPr/>
        </p:nvSpPr>
        <p:spPr>
          <a:xfrm>
            <a:off x="6164428" y="2240280"/>
            <a:ext cx="1734769" cy="2103120"/>
          </a:xfrm>
          <a:prstGeom prst="roundRect">
            <a:avLst>
              <a:gd name="adj" fmla="val 5271"/>
            </a:avLst>
          </a:prstGeom>
          <a:solidFill>
            <a:schemeClr val="accent4"/>
          </a:solidFill>
          <a:ln/>
        </p:spPr>
        <p:txBody>
          <a:bodyPr wrap="square" lIns="1016" tIns="1016" rIns="1016" bIns="1016" rtlCol="0" anchor="ctr"/>
          <a:lstStyle/>
          <a:p>
            <a:pPr algn="ctr" indent="0" marL="0">
              <a:buNone/>
            </a:pPr>
            <a:r>
              <a:rPr lang="en-US" sz="1900" b="1" dirty="0">
                <a:solidFill>
                  <a:schemeClr val="bg1"/>
                </a:solidFill>
              </a:rPr>
              <a:t>Tudor &amp; Stuart</a:t>
            </a:r>
            <a:endParaRPr lang="en-US" sz="1900" dirty="0"/>
          </a:p>
          <a:p>
            <a:pPr algn="ctr" indent="0" marL="0">
              <a:buNone/>
            </a:pPr>
            <a:r>
              <a:rPr lang="en-US" sz="1500" dirty="0">
                <a:solidFill>
                  <a:schemeClr val="bg1"/>
                </a:solidFill>
              </a:rPr>
              <a:t>1485–1714</a:t>
            </a:r>
            <a:endParaRPr lang="en-US" sz="1900" dirty="0"/>
          </a:p>
        </p:txBody>
      </p:sp>
      <p:sp>
        <p:nvSpPr>
          <p:cNvPr id="11" name="Era 39"/>
          <p:cNvSpPr txBox="1"/>
          <p:nvPr/>
        </p:nvSpPr>
        <p:spPr>
          <a:xfrm>
            <a:off x="8036357" y="2240280"/>
            <a:ext cx="1734769" cy="2103120"/>
          </a:xfrm>
          <a:prstGeom prst="roundRect">
            <a:avLst>
              <a:gd name="adj" fmla="val 5271"/>
            </a:avLst>
          </a:prstGeom>
          <a:solidFill>
            <a:schemeClr val="accent5"/>
          </a:solidFill>
          <a:ln/>
        </p:spPr>
        <p:txBody>
          <a:bodyPr wrap="square" lIns="1016" tIns="1016" rIns="1016" bIns="1016" rtlCol="0" anchor="ctr"/>
          <a:lstStyle/>
          <a:p>
            <a:pPr algn="ctr" indent="0" marL="0">
              <a:buNone/>
            </a:pPr>
            <a:r>
              <a:rPr lang="en-US" sz="1900" b="1" dirty="0">
                <a:solidFill>
                  <a:schemeClr val="bg1"/>
                </a:solidFill>
              </a:rPr>
              <a:t>Georgian &amp; Victorian</a:t>
            </a:r>
            <a:endParaRPr lang="en-US" sz="1900" dirty="0"/>
          </a:p>
          <a:p>
            <a:pPr algn="ctr" indent="0" marL="0">
              <a:buNone/>
            </a:pPr>
            <a:r>
              <a:rPr lang="en-US" sz="1500" dirty="0">
                <a:solidFill>
                  <a:schemeClr val="bg1"/>
                </a:solidFill>
              </a:rPr>
              <a:t>1714–1901</a:t>
            </a:r>
            <a:endParaRPr lang="en-US" sz="1900" dirty="0"/>
          </a:p>
        </p:txBody>
      </p:sp>
      <p:sp>
        <p:nvSpPr>
          <p:cNvPr id="12" name="Era 40"/>
          <p:cNvSpPr txBox="1"/>
          <p:nvPr/>
        </p:nvSpPr>
        <p:spPr>
          <a:xfrm>
            <a:off x="9908286" y="2240280"/>
            <a:ext cx="1734769" cy="2103120"/>
          </a:xfrm>
          <a:prstGeom prst="roundRect">
            <a:avLst>
              <a:gd name="adj" fmla="val 5271"/>
            </a:avLst>
          </a:prstGeom>
          <a:solidFill>
            <a:schemeClr val="accent6"/>
          </a:solidFill>
          <a:ln/>
        </p:spPr>
        <p:txBody>
          <a:bodyPr wrap="square" lIns="1016" tIns="1016" rIns="1016" bIns="1016" rtlCol="0" anchor="ctr"/>
          <a:lstStyle/>
          <a:p>
            <a:pPr algn="ctr" indent="0" marL="0">
              <a:buNone/>
            </a:pPr>
            <a:r>
              <a:rPr lang="en-US" sz="1900" b="1" dirty="0">
                <a:solidFill>
                  <a:schemeClr val="bg1"/>
                </a:solidFill>
              </a:rPr>
              <a:t>20th–21st Century</a:t>
            </a:r>
            <a:endParaRPr lang="en-US" sz="1900" dirty="0"/>
          </a:p>
          <a:p>
            <a:pPr algn="ctr" indent="0" marL="0">
              <a:buNone/>
            </a:pPr>
            <a:r>
              <a:rPr lang="en-US" sz="1500" dirty="0">
                <a:solidFill>
                  <a:schemeClr val="bg1"/>
                </a:solidFill>
              </a:rPr>
              <a:t>1901–present</a:t>
            </a:r>
            <a:endParaRPr lang="en-US" sz="1900" dirty="0"/>
          </a:p>
        </p:txBody>
      </p:sp>
      <p:sp>
        <p:nvSpPr>
          <p:cNvPr id="13" name="Card 41"/>
          <p:cNvSpPr/>
          <p:nvPr/>
        </p:nvSpPr>
        <p:spPr>
          <a:xfrm>
            <a:off x="548640" y="4617720"/>
            <a:ext cx="11094415" cy="1600200"/>
          </a:xfrm>
          <a:prstGeom prst="roundRect">
            <a:avLst>
              <a:gd name="adj" fmla="val 5714"/>
            </a:avLst>
          </a:prstGeom>
          <a:solidFill>
            <a:schemeClr val="bg2"/>
          </a:solidFill>
          <a:ln/>
        </p:spPr>
      </p:sp>
      <p:sp>
        <p:nvSpPr>
          <p:cNvPr id="14" name="Icon circle 42"/>
          <p:cNvSpPr/>
          <p:nvPr/>
        </p:nvSpPr>
        <p:spPr>
          <a:xfrm>
            <a:off x="822960" y="5029200"/>
            <a:ext cx="777240" cy="777240"/>
          </a:xfrm>
          <a:prstGeom prst="ellipse">
            <a:avLst/>
          </a:prstGeom>
          <a:solidFill>
            <a:schemeClr val="tx2"/>
          </a:solidFill>
          <a:ln/>
        </p:spPr>
      </p:sp>
      <p:pic>
        <p:nvPicPr>
          <p:cNvPr id="15" name="Icon 43" descr="preencoded.png">    </p:cNvPr>
          <p:cNvPicPr>
            <a:picLocks noChangeAspect="1"/>
          </p:cNvPicPr>
          <p:nvPr/>
        </p:nvPicPr>
        <p:blipFill>
          <a:blip r:embed="rId1"/>
          <a:stretch>
            <a:fillRect/>
          </a:stretch>
        </p:blipFill>
        <p:spPr>
          <a:xfrm>
            <a:off x="1032815" y="5239055"/>
            <a:ext cx="357530" cy="357530"/>
          </a:xfrm>
          <a:prstGeom prst="rect">
            <a:avLst/>
          </a:prstGeom>
        </p:spPr>
      </p:pic>
      <p:sp>
        <p:nvSpPr>
          <p:cNvPr id="16" name="Text 44"/>
          <p:cNvSpPr txBox="1"/>
          <p:nvPr/>
        </p:nvSpPr>
        <p:spPr>
          <a:xfrm>
            <a:off x="1874520" y="4617720"/>
            <a:ext cx="9494215" cy="1600200"/>
          </a:xfrm>
          <a:prstGeom prst="rect">
            <a:avLst/>
          </a:prstGeom>
          <a:noFill/>
          <a:ln/>
        </p:spPr>
        <p:txBody>
          <a:bodyPr wrap="square" lIns="0" tIns="0" rIns="0" bIns="0" rtlCol="0" anchor="ctr"/>
          <a:lstStyle/>
          <a:p>
            <a:pPr indent="0" marL="0">
              <a:buNone/>
            </a:pPr>
            <a:r>
              <a:rPr lang="en-US" sz="2000" b="1" dirty="0">
                <a:solidFill>
                  <a:schemeClr val="tx2"/>
                </a:solidFill>
              </a:rPr>
              <a:t>In your notebook</a:t>
            </a:r>
            <a:endParaRPr lang="en-US" sz="1600" dirty="0"/>
          </a:p>
          <a:p>
            <a:pPr indent="0" marL="0">
              <a:buNone/>
            </a:pPr>
            <a:r>
              <a:rPr lang="en-US" sz="1800" dirty="0">
                <a:solidFill>
                  <a:schemeClr val="tx1"/>
                </a:solidFill>
              </a:rPr>
              <a:t>Write the six eras down the page. Add one event or fact for each. Guesses are fine: you will check them against the video.</a:t>
            </a:r>
            <a:endParaRPr lang="en-US" sz="1600" dirty="0"/>
          </a:p>
        </p:txBody>
      </p:sp>
      <p:sp>
        <p:nvSpPr>
          <p:cNvPr id="25" name="Slide Number Placeholder 0"/>
          <p:cNvSpPr>
            <a:spLocks noGrp="1"/>
          </p:cNvSpPr>
          <p:nvPr>
            <p:ph type="sldNum" sz="quarter" idx="4294967295"/>
          </p:nvPr>
        </p:nvSpPr>
        <p:spPr>
          <a:xfrm>
            <a:off x="10728655" y="6400800"/>
            <a:ext cx="9144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1"/>
          <p:cNvSpPr/>
          <p:nvPr>
            <p:ph idx="101" type="body" hasCustomPrompt="1"/>
          </p:nvPr>
        </p:nvSpPr>
        <p:spPr>
          <a:xfrm>
            <a:off x="548640" y="329184"/>
            <a:ext cx="7772400" cy="329184"/>
          </a:xfrm>
          <a:prstGeom prst="rect">
            <a:avLst/>
          </a:prstGeom>
          <a:noFill/>
          <a:ln/>
        </p:spPr>
        <p:txBody>
          <a:bodyPr wrap="square" lIns="0" tIns="0" rIns="0" bIns="0" rtlCol="0" anchor="ctr"/>
          <a:lstStyle/>
          <a:p>
            <a:pPr indent="0" marL="0">
              <a:buNone/>
            </a:pPr>
            <a:r>
              <a:rPr lang="en-US" sz="1300" b="1" spc="200" kern="0" dirty="0">
                <a:solidFill>
                  <a:schemeClr val="accent1"/>
                </a:solidFill>
              </a:rPr>
              <a:t>A  ·  WARM-UP</a:t>
            </a:r>
            <a:endParaRPr lang="en-US" sz="1300" dirty="0"/>
          </a:p>
        </p:txBody>
      </p:sp>
      <p:sp>
        <p:nvSpPr>
          <p:cNvPr id="3" name="Text 1"/>
          <p:cNvSpPr/>
          <p:nvPr>
            <p:ph idx="102" type="title" hasCustomPrompt="1"/>
          </p:nvPr>
        </p:nvSpPr>
        <p:spPr>
          <a:xfrm>
            <a:off x="548640" y="676656"/>
            <a:ext cx="11094415" cy="749808"/>
          </a:xfrm>
          <a:prstGeom prst="rect">
            <a:avLst/>
          </a:prstGeom>
          <a:noFill/>
          <a:ln/>
        </p:spPr>
        <p:txBody>
          <a:bodyPr wrap="square" lIns="0" tIns="0" rIns="0" bIns="0" rtlCol="0" anchor="ctr"/>
          <a:lstStyle/>
          <a:p>
            <a:pPr algn="l" indent="0" marL="0">
              <a:buNone/>
            </a:pPr>
            <a:r>
              <a:rPr lang="en-US" sz="3400" b="1" dirty="0">
                <a:solidFill>
                  <a:schemeClr val="tx2"/>
                </a:solidFill>
              </a:rPr>
              <a:t>Task 2: Discuss with your partner</a:t>
            </a:r>
            <a:endParaRPr lang="en-US" sz="3400" dirty="0"/>
          </a:p>
        </p:txBody>
      </p:sp>
      <p:sp>
        <p:nvSpPr>
          <p:cNvPr id="4" name="Text 1"/>
          <p:cNvSpPr/>
          <p:nvPr>
            <p:ph idx="103" type="body" hasCustomPrompt="1"/>
          </p:nvPr>
        </p:nvSpPr>
        <p:spPr>
          <a:xfrm>
            <a:off x="548640" y="1463040"/>
            <a:ext cx="11094415" cy="640080"/>
          </a:xfrm>
          <a:prstGeom prst="rect">
            <a:avLst/>
          </a:prstGeom>
          <a:noFill/>
          <a:ln/>
        </p:spPr>
        <p:txBody>
          <a:bodyPr wrap="square" lIns="0" tIns="0" rIns="0" bIns="0" rtlCol="0" anchor="t"/>
          <a:lstStyle/>
          <a:p>
            <a:pPr indent="0" marL="0">
              <a:buNone/>
            </a:pPr>
            <a:r>
              <a:rPr lang="en-US" sz="1800" dirty="0">
                <a:solidFill>
                  <a:schemeClr val="tx1"/>
                </a:solidFill>
              </a:rPr>
              <a:t>Talk about all four questions. Give reasons for your ideas.</a:t>
            </a:r>
            <a:endParaRPr lang="en-US" sz="1800" dirty="0"/>
          </a:p>
        </p:txBody>
      </p:sp>
      <p:sp>
        <p:nvSpPr>
          <p:cNvPr id="6" name="Pill 45"/>
          <p:cNvSpPr txBox="1"/>
          <p:nvPr/>
        </p:nvSpPr>
        <p:spPr>
          <a:xfrm>
            <a:off x="9768535" y="274320"/>
            <a:ext cx="1874520" cy="384048"/>
          </a:xfrm>
          <a:prstGeom prst="roundRect">
            <a:avLst>
              <a:gd name="adj" fmla="val 50000"/>
            </a:avLst>
          </a:prstGeom>
          <a:solidFill>
            <a:schemeClr val="bg2"/>
          </a:solidFill>
          <a:ln/>
        </p:spPr>
        <p:txBody>
          <a:bodyPr wrap="square" lIns="0" tIns="0" rIns="0" bIns="0" rtlCol="0" anchor="ctr"/>
          <a:lstStyle/>
          <a:p>
            <a:pPr algn="ctr" indent="0" marL="0">
              <a:buNone/>
            </a:pPr>
            <a:r>
              <a:rPr lang="en-US" sz="1300" b="1" dirty="0">
                <a:solidFill>
                  <a:schemeClr val="tx2"/>
                </a:solidFill>
              </a:rPr>
              <a:t>Pairs  ·  5 min</a:t>
            </a:r>
            <a:endParaRPr lang="en-US" sz="1300" dirty="0"/>
          </a:p>
        </p:txBody>
      </p:sp>
      <p:sp>
        <p:nvSpPr>
          <p:cNvPr id="7" name="Card 46"/>
          <p:cNvSpPr/>
          <p:nvPr/>
        </p:nvSpPr>
        <p:spPr>
          <a:xfrm>
            <a:off x="548640" y="2240280"/>
            <a:ext cx="5410048" cy="1828800"/>
          </a:xfrm>
          <a:prstGeom prst="roundRect">
            <a:avLst>
              <a:gd name="adj" fmla="val 5000"/>
            </a:avLst>
          </a:prstGeom>
          <a:solidFill>
            <a:schemeClr val="bg2"/>
          </a:solidFill>
          <a:ln/>
        </p:spPr>
      </p:sp>
      <p:sp>
        <p:nvSpPr>
          <p:cNvPr id="8" name="Badge 47"/>
          <p:cNvSpPr txBox="1"/>
          <p:nvPr/>
        </p:nvSpPr>
        <p:spPr>
          <a:xfrm>
            <a:off x="777240" y="2468880"/>
            <a:ext cx="457200" cy="457200"/>
          </a:xfrm>
          <a:prstGeom prst="ellipse">
            <a:avLst/>
          </a:prstGeom>
          <a:solidFill>
            <a:schemeClr val="tx2"/>
          </a:solidFill>
          <a:ln/>
        </p:spPr>
        <p:txBody>
          <a:bodyPr wrap="square" lIns="0" tIns="0" rIns="0" bIns="0" rtlCol="0" anchor="ctr"/>
          <a:lstStyle/>
          <a:p>
            <a:pPr algn="ctr" indent="0" marL="0">
              <a:buNone/>
            </a:pPr>
            <a:r>
              <a:rPr lang="en-US" sz="1600" b="1" dirty="0">
                <a:solidFill>
                  <a:schemeClr val="bg1"/>
                </a:solidFill>
              </a:rPr>
              <a:t>1</a:t>
            </a:r>
            <a:endParaRPr lang="en-US" sz="1600" dirty="0"/>
          </a:p>
        </p:txBody>
      </p:sp>
      <p:sp>
        <p:nvSpPr>
          <p:cNvPr id="9" name="Text 48"/>
          <p:cNvSpPr txBox="1"/>
          <p:nvPr/>
        </p:nvSpPr>
        <p:spPr>
          <a:xfrm>
            <a:off x="1417320" y="2377440"/>
            <a:ext cx="4312768" cy="1554480"/>
          </a:xfrm>
          <a:prstGeom prst="rect">
            <a:avLst/>
          </a:prstGeom>
          <a:noFill/>
          <a:ln/>
        </p:spPr>
        <p:txBody>
          <a:bodyPr wrap="square" lIns="0" tIns="0" rIns="0" bIns="0" rtlCol="0" anchor="ctr"/>
          <a:lstStyle/>
          <a:p>
            <a:pPr indent="0" marL="0">
              <a:buNone/>
            </a:pPr>
            <a:r>
              <a:rPr lang="en-US" sz="2000" dirty="0">
                <a:solidFill>
                  <a:schemeClr val="tx1"/>
                </a:solidFill>
              </a:rPr>
              <a:t>What do you know about how London got its name? Do you know any other names the city has had throughout history?</a:t>
            </a:r>
            <a:endParaRPr lang="en-US" sz="2000" dirty="0"/>
          </a:p>
        </p:txBody>
      </p:sp>
      <p:sp>
        <p:nvSpPr>
          <p:cNvPr id="10" name="Card 49"/>
          <p:cNvSpPr/>
          <p:nvPr/>
        </p:nvSpPr>
        <p:spPr>
          <a:xfrm>
            <a:off x="6233008" y="2240280"/>
            <a:ext cx="5410048" cy="1828800"/>
          </a:xfrm>
          <a:prstGeom prst="roundRect">
            <a:avLst>
              <a:gd name="adj" fmla="val 5000"/>
            </a:avLst>
          </a:prstGeom>
          <a:solidFill>
            <a:schemeClr val="bg2"/>
          </a:solidFill>
          <a:ln/>
        </p:spPr>
      </p:sp>
      <p:sp>
        <p:nvSpPr>
          <p:cNvPr id="11" name="Badge 50"/>
          <p:cNvSpPr txBox="1"/>
          <p:nvPr/>
        </p:nvSpPr>
        <p:spPr>
          <a:xfrm>
            <a:off x="6461608" y="2468880"/>
            <a:ext cx="457200" cy="457200"/>
          </a:xfrm>
          <a:prstGeom prst="ellipse">
            <a:avLst/>
          </a:prstGeom>
          <a:solidFill>
            <a:schemeClr val="tx2"/>
          </a:solidFill>
          <a:ln/>
        </p:spPr>
        <p:txBody>
          <a:bodyPr wrap="square" lIns="0" tIns="0" rIns="0" bIns="0" rtlCol="0" anchor="ctr"/>
          <a:lstStyle/>
          <a:p>
            <a:pPr algn="ctr" indent="0" marL="0">
              <a:buNone/>
            </a:pPr>
            <a:r>
              <a:rPr lang="en-US" sz="1600" b="1" dirty="0">
                <a:solidFill>
                  <a:schemeClr val="bg1"/>
                </a:solidFill>
              </a:rPr>
              <a:t>2</a:t>
            </a:r>
            <a:endParaRPr lang="en-US" sz="1600" dirty="0"/>
          </a:p>
        </p:txBody>
      </p:sp>
      <p:sp>
        <p:nvSpPr>
          <p:cNvPr id="12" name="Text 51"/>
          <p:cNvSpPr txBox="1"/>
          <p:nvPr/>
        </p:nvSpPr>
        <p:spPr>
          <a:xfrm>
            <a:off x="7101688" y="2377440"/>
            <a:ext cx="4312768" cy="1554480"/>
          </a:xfrm>
          <a:prstGeom prst="rect">
            <a:avLst/>
          </a:prstGeom>
          <a:noFill/>
          <a:ln/>
        </p:spPr>
        <p:txBody>
          <a:bodyPr wrap="square" lIns="0" tIns="0" rIns="0" bIns="0" rtlCol="0" anchor="ctr"/>
          <a:lstStyle/>
          <a:p>
            <a:pPr indent="0" marL="0">
              <a:buNone/>
            </a:pPr>
            <a:r>
              <a:rPr lang="en-US" sz="2000" dirty="0">
                <a:solidFill>
                  <a:schemeClr val="tx1"/>
                </a:solidFill>
              </a:rPr>
              <a:t>Which foreign powers have invaded or conquered England? What do you think they brought with them?</a:t>
            </a:r>
            <a:endParaRPr lang="en-US" sz="2000" dirty="0"/>
          </a:p>
        </p:txBody>
      </p:sp>
      <p:sp>
        <p:nvSpPr>
          <p:cNvPr id="13" name="Card 52"/>
          <p:cNvSpPr/>
          <p:nvPr/>
        </p:nvSpPr>
        <p:spPr>
          <a:xfrm>
            <a:off x="548640" y="4343400"/>
            <a:ext cx="5410048" cy="1828800"/>
          </a:xfrm>
          <a:prstGeom prst="roundRect">
            <a:avLst>
              <a:gd name="adj" fmla="val 5000"/>
            </a:avLst>
          </a:prstGeom>
          <a:solidFill>
            <a:schemeClr val="bg2"/>
          </a:solidFill>
          <a:ln/>
        </p:spPr>
      </p:sp>
      <p:sp>
        <p:nvSpPr>
          <p:cNvPr id="14" name="Badge 53"/>
          <p:cNvSpPr txBox="1"/>
          <p:nvPr/>
        </p:nvSpPr>
        <p:spPr>
          <a:xfrm>
            <a:off x="777240" y="4572000"/>
            <a:ext cx="457200" cy="457200"/>
          </a:xfrm>
          <a:prstGeom prst="ellipse">
            <a:avLst/>
          </a:prstGeom>
          <a:solidFill>
            <a:schemeClr val="tx2"/>
          </a:solidFill>
          <a:ln/>
        </p:spPr>
        <p:txBody>
          <a:bodyPr wrap="square" lIns="0" tIns="0" rIns="0" bIns="0" rtlCol="0" anchor="ctr"/>
          <a:lstStyle/>
          <a:p>
            <a:pPr algn="ctr" indent="0" marL="0">
              <a:buNone/>
            </a:pPr>
            <a:r>
              <a:rPr lang="en-US" sz="1600" b="1" dirty="0">
                <a:solidFill>
                  <a:schemeClr val="bg1"/>
                </a:solidFill>
              </a:rPr>
              <a:t>3</a:t>
            </a:r>
            <a:endParaRPr lang="en-US" sz="1600" dirty="0"/>
          </a:p>
        </p:txBody>
      </p:sp>
      <p:sp>
        <p:nvSpPr>
          <p:cNvPr id="15" name="Text 54"/>
          <p:cNvSpPr txBox="1"/>
          <p:nvPr/>
        </p:nvSpPr>
        <p:spPr>
          <a:xfrm>
            <a:off x="1417320" y="4480560"/>
            <a:ext cx="4312768" cy="1554480"/>
          </a:xfrm>
          <a:prstGeom prst="rect">
            <a:avLst/>
          </a:prstGeom>
          <a:noFill/>
          <a:ln/>
        </p:spPr>
        <p:txBody>
          <a:bodyPr wrap="square" lIns="0" tIns="0" rIns="0" bIns="0" rtlCol="0" anchor="ctr"/>
          <a:lstStyle/>
          <a:p>
            <a:pPr indent="0" marL="0">
              <a:buNone/>
            </a:pPr>
            <a:r>
              <a:rPr lang="en-US" sz="2000" dirty="0">
                <a:solidFill>
                  <a:schemeClr val="tx1"/>
                </a:solidFill>
              </a:rPr>
              <a:t>London has survived several major disasters. Can you name any? What impact do you think they had on the city?</a:t>
            </a:r>
            <a:endParaRPr lang="en-US" sz="2000" dirty="0"/>
          </a:p>
        </p:txBody>
      </p:sp>
      <p:sp>
        <p:nvSpPr>
          <p:cNvPr id="16" name="Card 55"/>
          <p:cNvSpPr/>
          <p:nvPr/>
        </p:nvSpPr>
        <p:spPr>
          <a:xfrm>
            <a:off x="6233008" y="4343400"/>
            <a:ext cx="5410048" cy="1828800"/>
          </a:xfrm>
          <a:prstGeom prst="roundRect">
            <a:avLst>
              <a:gd name="adj" fmla="val 5000"/>
            </a:avLst>
          </a:prstGeom>
          <a:solidFill>
            <a:schemeClr val="bg2"/>
          </a:solidFill>
          <a:ln/>
        </p:spPr>
      </p:sp>
      <p:sp>
        <p:nvSpPr>
          <p:cNvPr id="17" name="Badge 56"/>
          <p:cNvSpPr txBox="1"/>
          <p:nvPr/>
        </p:nvSpPr>
        <p:spPr>
          <a:xfrm>
            <a:off x="6461608" y="4572000"/>
            <a:ext cx="457200" cy="457200"/>
          </a:xfrm>
          <a:prstGeom prst="ellipse">
            <a:avLst/>
          </a:prstGeom>
          <a:solidFill>
            <a:schemeClr val="tx2"/>
          </a:solidFill>
          <a:ln/>
        </p:spPr>
        <p:txBody>
          <a:bodyPr wrap="square" lIns="0" tIns="0" rIns="0" bIns="0" rtlCol="0" anchor="ctr"/>
          <a:lstStyle/>
          <a:p>
            <a:pPr algn="ctr" indent="0" marL="0">
              <a:buNone/>
            </a:pPr>
            <a:r>
              <a:rPr lang="en-US" sz="1600" b="1" dirty="0">
                <a:solidFill>
                  <a:schemeClr val="bg1"/>
                </a:solidFill>
              </a:rPr>
              <a:t>4</a:t>
            </a:r>
            <a:endParaRPr lang="en-US" sz="1600" dirty="0"/>
          </a:p>
        </p:txBody>
      </p:sp>
      <p:sp>
        <p:nvSpPr>
          <p:cNvPr id="18" name="Text 57"/>
          <p:cNvSpPr txBox="1"/>
          <p:nvPr/>
        </p:nvSpPr>
        <p:spPr>
          <a:xfrm>
            <a:off x="7101688" y="4480560"/>
            <a:ext cx="4312768" cy="1554480"/>
          </a:xfrm>
          <a:prstGeom prst="rect">
            <a:avLst/>
          </a:prstGeom>
          <a:noFill/>
          <a:ln/>
        </p:spPr>
        <p:txBody>
          <a:bodyPr wrap="square" lIns="0" tIns="0" rIns="0" bIns="0" rtlCol="0" anchor="ctr"/>
          <a:lstStyle/>
          <a:p>
            <a:pPr indent="0" marL="0">
              <a:buNone/>
            </a:pPr>
            <a:r>
              <a:rPr lang="en-US" sz="2000" dirty="0">
                <a:solidFill>
                  <a:schemeClr val="tx1"/>
                </a:solidFill>
              </a:rPr>
              <a:t>How do you think London's role in global trade shaped the modern world? Can you think of any examples?</a:t>
            </a:r>
            <a:endParaRPr lang="en-US" sz="2000" dirty="0"/>
          </a:p>
        </p:txBody>
      </p:sp>
      <p:sp>
        <p:nvSpPr>
          <p:cNvPr id="25" name="Slide Number Placeholder 0"/>
          <p:cNvSpPr>
            <a:spLocks noGrp="1"/>
          </p:cNvSpPr>
          <p:nvPr>
            <p:ph type="sldNum" sz="quarter" idx="4294967295"/>
          </p:nvPr>
        </p:nvSpPr>
        <p:spPr>
          <a:xfrm>
            <a:off x="10728655" y="6400800"/>
            <a:ext cx="9144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1"/>
          <p:cNvSpPr/>
          <p:nvPr>
            <p:ph idx="101" type="body" hasCustomPrompt="1"/>
          </p:nvPr>
        </p:nvSpPr>
        <p:spPr>
          <a:xfrm>
            <a:off x="548640" y="329184"/>
            <a:ext cx="7772400" cy="329184"/>
          </a:xfrm>
          <a:prstGeom prst="rect">
            <a:avLst/>
          </a:prstGeom>
          <a:noFill/>
          <a:ln/>
        </p:spPr>
        <p:txBody>
          <a:bodyPr wrap="square" lIns="0" tIns="0" rIns="0" bIns="0" rtlCol="0" anchor="ctr"/>
          <a:lstStyle/>
          <a:p>
            <a:pPr indent="0" marL="0">
              <a:buNone/>
            </a:pPr>
            <a:r>
              <a:rPr lang="en-US" sz="1300" b="1" spc="200" kern="0" dirty="0">
                <a:solidFill>
                  <a:schemeClr val="accent1"/>
                </a:solidFill>
              </a:rPr>
              <a:t>B  ·  KEY VOCABULARY</a:t>
            </a:r>
            <a:endParaRPr lang="en-US" sz="1300" dirty="0"/>
          </a:p>
        </p:txBody>
      </p:sp>
      <p:sp>
        <p:nvSpPr>
          <p:cNvPr id="3" name="Text 1"/>
          <p:cNvSpPr/>
          <p:nvPr>
            <p:ph idx="102" type="title" hasCustomPrompt="1"/>
          </p:nvPr>
        </p:nvSpPr>
        <p:spPr>
          <a:xfrm>
            <a:off x="548640" y="676656"/>
            <a:ext cx="11094415" cy="749808"/>
          </a:xfrm>
          <a:prstGeom prst="rect">
            <a:avLst/>
          </a:prstGeom>
          <a:noFill/>
          <a:ln/>
        </p:spPr>
        <p:txBody>
          <a:bodyPr wrap="square" lIns="0" tIns="0" rIns="0" bIns="0" rtlCol="0" anchor="ctr"/>
          <a:lstStyle/>
          <a:p>
            <a:pPr algn="l" indent="0" marL="0">
              <a:buNone/>
            </a:pPr>
            <a:r>
              <a:rPr lang="en-US" sz="3400" b="1" dirty="0">
                <a:solidFill>
                  <a:schemeClr val="tx2"/>
                </a:solidFill>
              </a:rPr>
              <a:t>Task 3: Match the words and meanings</a:t>
            </a:r>
            <a:endParaRPr lang="en-US" sz="3400" dirty="0"/>
          </a:p>
        </p:txBody>
      </p:sp>
      <p:sp>
        <p:nvSpPr>
          <p:cNvPr id="4" name="Text 1"/>
          <p:cNvSpPr/>
          <p:nvPr>
            <p:ph idx="103" type="body" hasCustomPrompt="1"/>
          </p:nvPr>
        </p:nvSpPr>
        <p:spPr>
          <a:xfrm>
            <a:off x="548640" y="1463040"/>
            <a:ext cx="11094415" cy="640080"/>
          </a:xfrm>
          <a:prstGeom prst="rect">
            <a:avLst/>
          </a:prstGeom>
          <a:noFill/>
          <a:ln/>
        </p:spPr>
        <p:txBody>
          <a:bodyPr wrap="square" lIns="0" tIns="0" rIns="0" bIns="0" rtlCol="0" anchor="t"/>
          <a:lstStyle/>
          <a:p>
            <a:pPr indent="0" marL="0">
              <a:buNone/>
            </a:pPr>
            <a:r>
              <a:rPr lang="en-US" sz="1800" dirty="0">
                <a:solidFill>
                  <a:schemeClr val="tx1"/>
                </a:solidFill>
              </a:rPr>
              <a:t>In your notebook, write 1–10 and the letter of the correct meaning. Then check with a partner.</a:t>
            </a:r>
            <a:endParaRPr lang="en-US" sz="1800" dirty="0"/>
          </a:p>
        </p:txBody>
      </p:sp>
      <p:sp>
        <p:nvSpPr>
          <p:cNvPr id="6" name="Pill 58"/>
          <p:cNvSpPr txBox="1"/>
          <p:nvPr/>
        </p:nvSpPr>
        <p:spPr>
          <a:xfrm>
            <a:off x="8671255" y="274320"/>
            <a:ext cx="2971800" cy="384048"/>
          </a:xfrm>
          <a:prstGeom prst="roundRect">
            <a:avLst>
              <a:gd name="adj" fmla="val 50000"/>
            </a:avLst>
          </a:prstGeom>
          <a:solidFill>
            <a:schemeClr val="bg2"/>
          </a:solidFill>
          <a:ln/>
        </p:spPr>
        <p:txBody>
          <a:bodyPr wrap="square" lIns="0" tIns="0" rIns="0" bIns="0" rtlCol="0" anchor="ctr"/>
          <a:lstStyle/>
          <a:p>
            <a:pPr algn="ctr" indent="0" marL="0">
              <a:buNone/>
            </a:pPr>
            <a:r>
              <a:rPr lang="en-US" sz="1300" b="1" dirty="0">
                <a:solidFill>
                  <a:schemeClr val="tx2"/>
                </a:solidFill>
              </a:rPr>
              <a:t>Alone, then pairs  ·  3 min</a:t>
            </a:r>
            <a:endParaRPr lang="en-US" sz="1300" dirty="0"/>
          </a:p>
        </p:txBody>
      </p:sp>
      <p:sp>
        <p:nvSpPr>
          <p:cNvPr id="7" name="Card 59"/>
          <p:cNvSpPr/>
          <p:nvPr/>
        </p:nvSpPr>
        <p:spPr>
          <a:xfrm>
            <a:off x="548640" y="2194560"/>
            <a:ext cx="3931920" cy="4069080"/>
          </a:xfrm>
          <a:prstGeom prst="roundRect">
            <a:avLst>
              <a:gd name="adj" fmla="val 2326"/>
            </a:avLst>
          </a:prstGeom>
          <a:solidFill>
            <a:schemeClr val="bg2"/>
          </a:solidFill>
          <a:ln/>
        </p:spPr>
      </p:sp>
      <p:sp>
        <p:nvSpPr>
          <p:cNvPr id="8" name="Card 60"/>
          <p:cNvSpPr/>
          <p:nvPr/>
        </p:nvSpPr>
        <p:spPr>
          <a:xfrm>
            <a:off x="4754880" y="2194560"/>
            <a:ext cx="6888175" cy="4069080"/>
          </a:xfrm>
          <a:prstGeom prst="roundRect">
            <a:avLst>
              <a:gd name="adj" fmla="val 2247"/>
            </a:avLst>
          </a:prstGeom>
          <a:solidFill>
            <a:schemeClr val="bg2"/>
          </a:solidFill>
          <a:ln/>
        </p:spPr>
      </p:sp>
      <p:sp>
        <p:nvSpPr>
          <p:cNvPr id="9" name="Badge 61"/>
          <p:cNvSpPr txBox="1"/>
          <p:nvPr/>
        </p:nvSpPr>
        <p:spPr>
          <a:xfrm>
            <a:off x="731520" y="2368296"/>
            <a:ext cx="301752" cy="301752"/>
          </a:xfrm>
          <a:prstGeom prst="ellipse">
            <a:avLst/>
          </a:prstGeom>
          <a:solidFill>
            <a:schemeClr val="tx2"/>
          </a:solidFill>
          <a:ln/>
        </p:spPr>
        <p:txBody>
          <a:bodyPr wrap="square" lIns="0" tIns="0" rIns="0" bIns="0" rtlCol="0" anchor="ctr"/>
          <a:lstStyle/>
          <a:p>
            <a:pPr algn="ctr" indent="0" marL="0">
              <a:buNone/>
            </a:pPr>
            <a:r>
              <a:rPr lang="en-US" sz="1200" b="1" dirty="0">
                <a:solidFill>
                  <a:schemeClr val="bg1"/>
                </a:solidFill>
              </a:rPr>
              <a:t>1</a:t>
            </a:r>
            <a:endParaRPr lang="en-US" sz="1200" dirty="0"/>
          </a:p>
        </p:txBody>
      </p:sp>
      <p:sp>
        <p:nvSpPr>
          <p:cNvPr id="10" name="Text 62"/>
          <p:cNvSpPr txBox="1"/>
          <p:nvPr/>
        </p:nvSpPr>
        <p:spPr>
          <a:xfrm>
            <a:off x="1188720" y="2331720"/>
            <a:ext cx="3154680" cy="379476"/>
          </a:xfrm>
          <a:prstGeom prst="rect">
            <a:avLst/>
          </a:prstGeom>
          <a:noFill/>
          <a:ln/>
        </p:spPr>
        <p:txBody>
          <a:bodyPr wrap="square" lIns="0" tIns="0" rIns="0" bIns="0" rtlCol="0" anchor="ctr"/>
          <a:lstStyle/>
          <a:p>
            <a:pPr indent="0" marL="0">
              <a:buNone/>
            </a:pPr>
            <a:r>
              <a:rPr lang="en-US" sz="1700" b="1" dirty="0">
                <a:solidFill>
                  <a:schemeClr val="tx2"/>
                </a:solidFill>
              </a:rPr>
              <a:t>Londinium</a:t>
            </a:r>
            <a:endParaRPr lang="en-US" sz="1700" dirty="0"/>
          </a:p>
        </p:txBody>
      </p:sp>
      <p:sp>
        <p:nvSpPr>
          <p:cNvPr id="11" name="Badge 63"/>
          <p:cNvSpPr txBox="1"/>
          <p:nvPr/>
        </p:nvSpPr>
        <p:spPr>
          <a:xfrm>
            <a:off x="4937760" y="2368296"/>
            <a:ext cx="301752" cy="301752"/>
          </a:xfrm>
          <a:prstGeom prst="ellipse">
            <a:avLst/>
          </a:prstGeom>
          <a:solidFill>
            <a:schemeClr val="accent1"/>
          </a:solidFill>
          <a:ln/>
        </p:spPr>
        <p:txBody>
          <a:bodyPr wrap="square" lIns="0" tIns="0" rIns="0" bIns="0" rtlCol="0" anchor="ctr"/>
          <a:lstStyle/>
          <a:p>
            <a:pPr algn="ctr" indent="0" marL="0">
              <a:buNone/>
            </a:pPr>
            <a:r>
              <a:rPr lang="en-US" sz="1200" b="1" dirty="0">
                <a:solidFill>
                  <a:schemeClr val="bg1"/>
                </a:solidFill>
              </a:rPr>
              <a:t>a</a:t>
            </a:r>
            <a:endParaRPr lang="en-US" sz="1200" dirty="0"/>
          </a:p>
        </p:txBody>
      </p:sp>
      <p:sp>
        <p:nvSpPr>
          <p:cNvPr id="12" name="Text 64"/>
          <p:cNvSpPr txBox="1"/>
          <p:nvPr/>
        </p:nvSpPr>
        <p:spPr>
          <a:xfrm>
            <a:off x="5394960" y="2331720"/>
            <a:ext cx="6110935" cy="379476"/>
          </a:xfrm>
          <a:prstGeom prst="rect">
            <a:avLst/>
          </a:prstGeom>
          <a:noFill/>
          <a:ln/>
        </p:spPr>
        <p:txBody>
          <a:bodyPr wrap="square" lIns="0" tIns="0" rIns="0" bIns="0" rtlCol="0" anchor="ctr"/>
          <a:lstStyle/>
          <a:p>
            <a:pPr indent="0" marL="0">
              <a:buNone/>
            </a:pPr>
            <a:r>
              <a:rPr lang="en-US" sz="1600" dirty="0">
                <a:solidFill>
                  <a:schemeClr val="tx1"/>
                </a:solidFill>
              </a:rPr>
              <a:t>The river running through the heart of London</a:t>
            </a:r>
            <a:endParaRPr lang="en-US" sz="1600" dirty="0"/>
          </a:p>
        </p:txBody>
      </p:sp>
      <p:sp>
        <p:nvSpPr>
          <p:cNvPr id="13" name="Badge 65"/>
          <p:cNvSpPr txBox="1"/>
          <p:nvPr/>
        </p:nvSpPr>
        <p:spPr>
          <a:xfrm>
            <a:off x="731520" y="2747772"/>
            <a:ext cx="301752" cy="301752"/>
          </a:xfrm>
          <a:prstGeom prst="ellipse">
            <a:avLst/>
          </a:prstGeom>
          <a:solidFill>
            <a:schemeClr val="tx2"/>
          </a:solidFill>
          <a:ln/>
        </p:spPr>
        <p:txBody>
          <a:bodyPr wrap="square" lIns="0" tIns="0" rIns="0" bIns="0" rtlCol="0" anchor="ctr"/>
          <a:lstStyle/>
          <a:p>
            <a:pPr algn="ctr" indent="0" marL="0">
              <a:buNone/>
            </a:pPr>
            <a:r>
              <a:rPr lang="en-US" sz="1200" b="1" dirty="0">
                <a:solidFill>
                  <a:schemeClr val="bg1"/>
                </a:solidFill>
              </a:rPr>
              <a:t>2</a:t>
            </a:r>
            <a:endParaRPr lang="en-US" sz="1200" dirty="0"/>
          </a:p>
        </p:txBody>
      </p:sp>
      <p:sp>
        <p:nvSpPr>
          <p:cNvPr id="14" name="Text 66"/>
          <p:cNvSpPr txBox="1"/>
          <p:nvPr/>
        </p:nvSpPr>
        <p:spPr>
          <a:xfrm>
            <a:off x="1188720" y="2711196"/>
            <a:ext cx="3154680" cy="379476"/>
          </a:xfrm>
          <a:prstGeom prst="rect">
            <a:avLst/>
          </a:prstGeom>
          <a:noFill/>
          <a:ln/>
        </p:spPr>
        <p:txBody>
          <a:bodyPr wrap="square" lIns="0" tIns="0" rIns="0" bIns="0" rtlCol="0" anchor="ctr"/>
          <a:lstStyle/>
          <a:p>
            <a:pPr indent="0" marL="0">
              <a:buNone/>
            </a:pPr>
            <a:r>
              <a:rPr lang="en-US" sz="1700" b="1" dirty="0">
                <a:solidFill>
                  <a:schemeClr val="tx2"/>
                </a:solidFill>
              </a:rPr>
              <a:t>the Thames</a:t>
            </a:r>
            <a:endParaRPr lang="en-US" sz="1700" dirty="0"/>
          </a:p>
        </p:txBody>
      </p:sp>
      <p:sp>
        <p:nvSpPr>
          <p:cNvPr id="15" name="Badge 67"/>
          <p:cNvSpPr txBox="1"/>
          <p:nvPr/>
        </p:nvSpPr>
        <p:spPr>
          <a:xfrm>
            <a:off x="4937760" y="2747772"/>
            <a:ext cx="301752" cy="301752"/>
          </a:xfrm>
          <a:prstGeom prst="ellipse">
            <a:avLst/>
          </a:prstGeom>
          <a:solidFill>
            <a:schemeClr val="accent1"/>
          </a:solidFill>
          <a:ln/>
        </p:spPr>
        <p:txBody>
          <a:bodyPr wrap="square" lIns="0" tIns="0" rIns="0" bIns="0" rtlCol="0" anchor="ctr"/>
          <a:lstStyle/>
          <a:p>
            <a:pPr algn="ctr" indent="0" marL="0">
              <a:buNone/>
            </a:pPr>
            <a:r>
              <a:rPr lang="en-US" sz="1200" b="1" dirty="0">
                <a:solidFill>
                  <a:schemeClr val="bg1"/>
                </a:solidFill>
              </a:rPr>
              <a:t>b</a:t>
            </a:r>
            <a:endParaRPr lang="en-US" sz="1200" dirty="0"/>
          </a:p>
        </p:txBody>
      </p:sp>
      <p:sp>
        <p:nvSpPr>
          <p:cNvPr id="16" name="Text 68"/>
          <p:cNvSpPr txBox="1"/>
          <p:nvPr/>
        </p:nvSpPr>
        <p:spPr>
          <a:xfrm>
            <a:off x="5394960" y="2711196"/>
            <a:ext cx="6110935" cy="379476"/>
          </a:xfrm>
          <a:prstGeom prst="rect">
            <a:avLst/>
          </a:prstGeom>
          <a:noFill/>
          <a:ln/>
        </p:spPr>
        <p:txBody>
          <a:bodyPr wrap="square" lIns="0" tIns="0" rIns="0" bIns="0" rtlCol="0" anchor="ctr"/>
          <a:lstStyle/>
          <a:p>
            <a:pPr indent="0" marL="0">
              <a:buNone/>
            </a:pPr>
            <a:r>
              <a:rPr lang="en-US" sz="1600" dirty="0">
                <a:solidFill>
                  <a:schemeClr val="tx1"/>
                </a:solidFill>
              </a:rPr>
              <a:t>The Roman name for the city founded in AD 43</a:t>
            </a:r>
            <a:endParaRPr lang="en-US" sz="1600" dirty="0"/>
          </a:p>
        </p:txBody>
      </p:sp>
      <p:sp>
        <p:nvSpPr>
          <p:cNvPr id="17" name="Badge 69"/>
          <p:cNvSpPr txBox="1"/>
          <p:nvPr/>
        </p:nvSpPr>
        <p:spPr>
          <a:xfrm>
            <a:off x="731520" y="3127248"/>
            <a:ext cx="301752" cy="301752"/>
          </a:xfrm>
          <a:prstGeom prst="ellipse">
            <a:avLst/>
          </a:prstGeom>
          <a:solidFill>
            <a:schemeClr val="tx2"/>
          </a:solidFill>
          <a:ln/>
        </p:spPr>
        <p:txBody>
          <a:bodyPr wrap="square" lIns="0" tIns="0" rIns="0" bIns="0" rtlCol="0" anchor="ctr"/>
          <a:lstStyle/>
          <a:p>
            <a:pPr algn="ctr" indent="0" marL="0">
              <a:buNone/>
            </a:pPr>
            <a:r>
              <a:rPr lang="en-US" sz="1200" b="1" dirty="0">
                <a:solidFill>
                  <a:schemeClr val="bg1"/>
                </a:solidFill>
              </a:rPr>
              <a:t>3</a:t>
            </a:r>
            <a:endParaRPr lang="en-US" sz="1200" dirty="0"/>
          </a:p>
        </p:txBody>
      </p:sp>
      <p:sp>
        <p:nvSpPr>
          <p:cNvPr id="18" name="Text 70"/>
          <p:cNvSpPr txBox="1"/>
          <p:nvPr/>
        </p:nvSpPr>
        <p:spPr>
          <a:xfrm>
            <a:off x="1188720" y="3090672"/>
            <a:ext cx="3154680" cy="379476"/>
          </a:xfrm>
          <a:prstGeom prst="rect">
            <a:avLst/>
          </a:prstGeom>
          <a:noFill/>
          <a:ln/>
        </p:spPr>
        <p:txBody>
          <a:bodyPr wrap="square" lIns="0" tIns="0" rIns="0" bIns="0" rtlCol="0" anchor="ctr"/>
          <a:lstStyle/>
          <a:p>
            <a:pPr indent="0" marL="0">
              <a:buNone/>
            </a:pPr>
            <a:r>
              <a:rPr lang="en-US" sz="1700" b="1" dirty="0">
                <a:solidFill>
                  <a:schemeClr val="tx2"/>
                </a:solidFill>
              </a:rPr>
              <a:t>the Magna Carta</a:t>
            </a:r>
            <a:endParaRPr lang="en-US" sz="1700" dirty="0"/>
          </a:p>
        </p:txBody>
      </p:sp>
      <p:sp>
        <p:nvSpPr>
          <p:cNvPr id="19" name="Badge 71"/>
          <p:cNvSpPr txBox="1"/>
          <p:nvPr/>
        </p:nvSpPr>
        <p:spPr>
          <a:xfrm>
            <a:off x="4937760" y="3127248"/>
            <a:ext cx="301752" cy="301752"/>
          </a:xfrm>
          <a:prstGeom prst="ellipse">
            <a:avLst/>
          </a:prstGeom>
          <a:solidFill>
            <a:schemeClr val="accent1"/>
          </a:solidFill>
          <a:ln/>
        </p:spPr>
        <p:txBody>
          <a:bodyPr wrap="square" lIns="0" tIns="0" rIns="0" bIns="0" rtlCol="0" anchor="ctr"/>
          <a:lstStyle/>
          <a:p>
            <a:pPr algn="ctr" indent="0" marL="0">
              <a:buNone/>
            </a:pPr>
            <a:r>
              <a:rPr lang="en-US" sz="1200" b="1" dirty="0">
                <a:solidFill>
                  <a:schemeClr val="bg1"/>
                </a:solidFill>
              </a:rPr>
              <a:t>c</a:t>
            </a:r>
            <a:endParaRPr lang="en-US" sz="1200" dirty="0"/>
          </a:p>
        </p:txBody>
      </p:sp>
      <p:sp>
        <p:nvSpPr>
          <p:cNvPr id="20" name="Text 72"/>
          <p:cNvSpPr txBox="1"/>
          <p:nvPr/>
        </p:nvSpPr>
        <p:spPr>
          <a:xfrm>
            <a:off x="5394960" y="3090672"/>
            <a:ext cx="6110935" cy="379476"/>
          </a:xfrm>
          <a:prstGeom prst="rect">
            <a:avLst/>
          </a:prstGeom>
          <a:noFill/>
          <a:ln/>
        </p:spPr>
        <p:txBody>
          <a:bodyPr wrap="square" lIns="0" tIns="0" rIns="0" bIns="0" rtlCol="0" anchor="ctr"/>
          <a:lstStyle/>
          <a:p>
            <a:pPr indent="0" marL="0">
              <a:buNone/>
            </a:pPr>
            <a:r>
              <a:rPr lang="en-US" sz="1600" dirty="0">
                <a:solidFill>
                  <a:schemeClr val="tx1"/>
                </a:solidFill>
              </a:rPr>
              <a:t>A powerful trading corporation founded in 1600</a:t>
            </a:r>
            <a:endParaRPr lang="en-US" sz="1600" dirty="0"/>
          </a:p>
        </p:txBody>
      </p:sp>
      <p:sp>
        <p:nvSpPr>
          <p:cNvPr id="21" name="Badge 73"/>
          <p:cNvSpPr txBox="1"/>
          <p:nvPr/>
        </p:nvSpPr>
        <p:spPr>
          <a:xfrm>
            <a:off x="731520" y="3506724"/>
            <a:ext cx="301752" cy="301752"/>
          </a:xfrm>
          <a:prstGeom prst="ellipse">
            <a:avLst/>
          </a:prstGeom>
          <a:solidFill>
            <a:schemeClr val="tx2"/>
          </a:solidFill>
          <a:ln/>
        </p:spPr>
        <p:txBody>
          <a:bodyPr wrap="square" lIns="0" tIns="0" rIns="0" bIns="0" rtlCol="0" anchor="ctr"/>
          <a:lstStyle/>
          <a:p>
            <a:pPr algn="ctr" indent="0" marL="0">
              <a:buNone/>
            </a:pPr>
            <a:r>
              <a:rPr lang="en-US" sz="1200" b="1" dirty="0">
                <a:solidFill>
                  <a:schemeClr val="bg1"/>
                </a:solidFill>
              </a:rPr>
              <a:t>4</a:t>
            </a:r>
            <a:endParaRPr lang="en-US" sz="1200" dirty="0"/>
          </a:p>
        </p:txBody>
      </p:sp>
      <p:sp>
        <p:nvSpPr>
          <p:cNvPr id="22" name="Text 74"/>
          <p:cNvSpPr txBox="1"/>
          <p:nvPr/>
        </p:nvSpPr>
        <p:spPr>
          <a:xfrm>
            <a:off x="1188720" y="3470148"/>
            <a:ext cx="3154680" cy="379476"/>
          </a:xfrm>
          <a:prstGeom prst="rect">
            <a:avLst/>
          </a:prstGeom>
          <a:noFill/>
          <a:ln/>
        </p:spPr>
        <p:txBody>
          <a:bodyPr wrap="square" lIns="0" tIns="0" rIns="0" bIns="0" rtlCol="0" anchor="ctr"/>
          <a:lstStyle/>
          <a:p>
            <a:pPr indent="0" marL="0">
              <a:buNone/>
            </a:pPr>
            <a:r>
              <a:rPr lang="en-US" sz="1700" b="1" dirty="0">
                <a:solidFill>
                  <a:schemeClr val="tx2"/>
                </a:solidFill>
              </a:rPr>
              <a:t>the Great Plague</a:t>
            </a:r>
            <a:endParaRPr lang="en-US" sz="1700" dirty="0"/>
          </a:p>
        </p:txBody>
      </p:sp>
      <p:sp>
        <p:nvSpPr>
          <p:cNvPr id="23" name="Badge 75"/>
          <p:cNvSpPr txBox="1"/>
          <p:nvPr/>
        </p:nvSpPr>
        <p:spPr>
          <a:xfrm>
            <a:off x="4937760" y="3506724"/>
            <a:ext cx="301752" cy="301752"/>
          </a:xfrm>
          <a:prstGeom prst="ellipse">
            <a:avLst/>
          </a:prstGeom>
          <a:solidFill>
            <a:schemeClr val="accent1"/>
          </a:solidFill>
          <a:ln/>
        </p:spPr>
        <p:txBody>
          <a:bodyPr wrap="square" lIns="0" tIns="0" rIns="0" bIns="0" rtlCol="0" anchor="ctr"/>
          <a:lstStyle/>
          <a:p>
            <a:pPr algn="ctr" indent="0" marL="0">
              <a:buNone/>
            </a:pPr>
            <a:r>
              <a:rPr lang="en-US" sz="1200" b="1" dirty="0">
                <a:solidFill>
                  <a:schemeClr val="bg1"/>
                </a:solidFill>
              </a:rPr>
              <a:t>d</a:t>
            </a:r>
            <a:endParaRPr lang="en-US" sz="1200" dirty="0"/>
          </a:p>
        </p:txBody>
      </p:sp>
      <p:sp>
        <p:nvSpPr>
          <p:cNvPr id="24" name="Text 76"/>
          <p:cNvSpPr txBox="1"/>
          <p:nvPr/>
        </p:nvSpPr>
        <p:spPr>
          <a:xfrm>
            <a:off x="5394960" y="3470148"/>
            <a:ext cx="6110935" cy="379476"/>
          </a:xfrm>
          <a:prstGeom prst="rect">
            <a:avLst/>
          </a:prstGeom>
          <a:noFill/>
          <a:ln/>
        </p:spPr>
        <p:txBody>
          <a:bodyPr wrap="square" lIns="0" tIns="0" rIns="0" bIns="0" rtlCol="0" anchor="ctr"/>
          <a:lstStyle/>
          <a:p>
            <a:pPr indent="0" marL="0">
              <a:buNone/>
            </a:pPr>
            <a:r>
              <a:rPr lang="en-US" sz="1600" dirty="0">
                <a:solidFill>
                  <a:schemeClr val="tx1"/>
                </a:solidFill>
              </a:rPr>
              <a:t>The German bombing campaign on London in WWII</a:t>
            </a:r>
            <a:endParaRPr lang="en-US" sz="1600" dirty="0"/>
          </a:p>
        </p:txBody>
      </p:sp>
      <p:sp>
        <p:nvSpPr>
          <p:cNvPr id="25" name="Badge 77"/>
          <p:cNvSpPr txBox="1"/>
          <p:nvPr/>
        </p:nvSpPr>
        <p:spPr>
          <a:xfrm>
            <a:off x="731520" y="3886200"/>
            <a:ext cx="301752" cy="301752"/>
          </a:xfrm>
          <a:prstGeom prst="ellipse">
            <a:avLst/>
          </a:prstGeom>
          <a:solidFill>
            <a:schemeClr val="tx2"/>
          </a:solidFill>
          <a:ln/>
        </p:spPr>
        <p:txBody>
          <a:bodyPr wrap="square" lIns="0" tIns="0" rIns="0" bIns="0" rtlCol="0" anchor="ctr"/>
          <a:lstStyle/>
          <a:p>
            <a:pPr algn="ctr" indent="0" marL="0">
              <a:buNone/>
            </a:pPr>
            <a:r>
              <a:rPr lang="en-US" sz="1200" b="1" dirty="0">
                <a:solidFill>
                  <a:schemeClr val="bg1"/>
                </a:solidFill>
              </a:rPr>
              <a:t>5</a:t>
            </a:r>
            <a:endParaRPr lang="en-US" sz="1200" dirty="0"/>
          </a:p>
        </p:txBody>
      </p:sp>
      <p:sp>
        <p:nvSpPr>
          <p:cNvPr id="26" name="Text 78"/>
          <p:cNvSpPr txBox="1"/>
          <p:nvPr/>
        </p:nvSpPr>
        <p:spPr>
          <a:xfrm>
            <a:off x="1188720" y="3849624"/>
            <a:ext cx="3154680" cy="379476"/>
          </a:xfrm>
          <a:prstGeom prst="rect">
            <a:avLst/>
          </a:prstGeom>
          <a:noFill/>
          <a:ln/>
        </p:spPr>
        <p:txBody>
          <a:bodyPr wrap="square" lIns="0" tIns="0" rIns="0" bIns="0" rtlCol="0" anchor="ctr"/>
          <a:lstStyle/>
          <a:p>
            <a:pPr indent="0" marL="0">
              <a:buNone/>
            </a:pPr>
            <a:r>
              <a:rPr lang="en-US" sz="1700" b="1" dirty="0">
                <a:solidFill>
                  <a:schemeClr val="tx2"/>
                </a:solidFill>
              </a:rPr>
              <a:t>the Great Fire</a:t>
            </a:r>
            <a:endParaRPr lang="en-US" sz="1700" dirty="0"/>
          </a:p>
        </p:txBody>
      </p:sp>
      <p:sp>
        <p:nvSpPr>
          <p:cNvPr id="27" name="Badge 79"/>
          <p:cNvSpPr txBox="1"/>
          <p:nvPr/>
        </p:nvSpPr>
        <p:spPr>
          <a:xfrm>
            <a:off x="4937760" y="3886200"/>
            <a:ext cx="301752" cy="301752"/>
          </a:xfrm>
          <a:prstGeom prst="ellipse">
            <a:avLst/>
          </a:prstGeom>
          <a:solidFill>
            <a:schemeClr val="accent1"/>
          </a:solidFill>
          <a:ln/>
        </p:spPr>
        <p:txBody>
          <a:bodyPr wrap="square" lIns="0" tIns="0" rIns="0" bIns="0" rtlCol="0" anchor="ctr"/>
          <a:lstStyle/>
          <a:p>
            <a:pPr algn="ctr" indent="0" marL="0">
              <a:buNone/>
            </a:pPr>
            <a:r>
              <a:rPr lang="en-US" sz="1200" b="1" dirty="0">
                <a:solidFill>
                  <a:schemeClr val="bg1"/>
                </a:solidFill>
              </a:rPr>
              <a:t>e</a:t>
            </a:r>
            <a:endParaRPr lang="en-US" sz="1200" dirty="0"/>
          </a:p>
        </p:txBody>
      </p:sp>
      <p:sp>
        <p:nvSpPr>
          <p:cNvPr id="28" name="Text 80"/>
          <p:cNvSpPr txBox="1"/>
          <p:nvPr/>
        </p:nvSpPr>
        <p:spPr>
          <a:xfrm>
            <a:off x="5394960" y="3849624"/>
            <a:ext cx="6110935" cy="379476"/>
          </a:xfrm>
          <a:prstGeom prst="rect">
            <a:avLst/>
          </a:prstGeom>
          <a:noFill/>
          <a:ln/>
        </p:spPr>
        <p:txBody>
          <a:bodyPr wrap="square" lIns="0" tIns="0" rIns="0" bIns="0" rtlCol="0" anchor="ctr"/>
          <a:lstStyle/>
          <a:p>
            <a:pPr indent="0" marL="0">
              <a:buNone/>
            </a:pPr>
            <a:r>
              <a:rPr lang="en-US" sz="1600" dirty="0">
                <a:solidFill>
                  <a:schemeClr val="tx1"/>
                </a:solidFill>
              </a:rPr>
              <a:t>A 1215 charter limiting the power of the monarchy</a:t>
            </a:r>
            <a:endParaRPr lang="en-US" sz="1600" dirty="0"/>
          </a:p>
        </p:txBody>
      </p:sp>
      <p:sp>
        <p:nvSpPr>
          <p:cNvPr id="29" name="Badge 81"/>
          <p:cNvSpPr txBox="1"/>
          <p:nvPr/>
        </p:nvSpPr>
        <p:spPr>
          <a:xfrm>
            <a:off x="731520" y="4265676"/>
            <a:ext cx="301752" cy="301752"/>
          </a:xfrm>
          <a:prstGeom prst="ellipse">
            <a:avLst/>
          </a:prstGeom>
          <a:solidFill>
            <a:schemeClr val="tx2"/>
          </a:solidFill>
          <a:ln/>
        </p:spPr>
        <p:txBody>
          <a:bodyPr wrap="square" lIns="0" tIns="0" rIns="0" bIns="0" rtlCol="0" anchor="ctr"/>
          <a:lstStyle/>
          <a:p>
            <a:pPr algn="ctr" indent="0" marL="0">
              <a:buNone/>
            </a:pPr>
            <a:r>
              <a:rPr lang="en-US" sz="1200" b="1" dirty="0">
                <a:solidFill>
                  <a:schemeClr val="bg1"/>
                </a:solidFill>
              </a:rPr>
              <a:t>6</a:t>
            </a:r>
            <a:endParaRPr lang="en-US" sz="1200" dirty="0"/>
          </a:p>
        </p:txBody>
      </p:sp>
      <p:sp>
        <p:nvSpPr>
          <p:cNvPr id="30" name="Text 82"/>
          <p:cNvSpPr txBox="1"/>
          <p:nvPr/>
        </p:nvSpPr>
        <p:spPr>
          <a:xfrm>
            <a:off x="1188720" y="4229100"/>
            <a:ext cx="3154680" cy="379476"/>
          </a:xfrm>
          <a:prstGeom prst="rect">
            <a:avLst/>
          </a:prstGeom>
          <a:noFill/>
          <a:ln/>
        </p:spPr>
        <p:txBody>
          <a:bodyPr wrap="square" lIns="0" tIns="0" rIns="0" bIns="0" rtlCol="0" anchor="ctr"/>
          <a:lstStyle/>
          <a:p>
            <a:pPr indent="0" marL="0">
              <a:buNone/>
            </a:pPr>
            <a:r>
              <a:rPr lang="en-US" sz="1700" b="1" dirty="0">
                <a:solidFill>
                  <a:schemeClr val="tx2"/>
                </a:solidFill>
              </a:rPr>
              <a:t>the East India Company</a:t>
            </a:r>
            <a:endParaRPr lang="en-US" sz="1700" dirty="0"/>
          </a:p>
        </p:txBody>
      </p:sp>
      <p:sp>
        <p:nvSpPr>
          <p:cNvPr id="31" name="Badge 83"/>
          <p:cNvSpPr txBox="1"/>
          <p:nvPr/>
        </p:nvSpPr>
        <p:spPr>
          <a:xfrm>
            <a:off x="4937760" y="4265676"/>
            <a:ext cx="301752" cy="301752"/>
          </a:xfrm>
          <a:prstGeom prst="ellipse">
            <a:avLst/>
          </a:prstGeom>
          <a:solidFill>
            <a:schemeClr val="accent1"/>
          </a:solidFill>
          <a:ln/>
        </p:spPr>
        <p:txBody>
          <a:bodyPr wrap="square" lIns="0" tIns="0" rIns="0" bIns="0" rtlCol="0" anchor="ctr"/>
          <a:lstStyle/>
          <a:p>
            <a:pPr algn="ctr" indent="0" marL="0">
              <a:buNone/>
            </a:pPr>
            <a:r>
              <a:rPr lang="en-US" sz="1200" b="1" dirty="0">
                <a:solidFill>
                  <a:schemeClr val="bg1"/>
                </a:solidFill>
              </a:rPr>
              <a:t>f</a:t>
            </a:r>
            <a:endParaRPr lang="en-US" sz="1200" dirty="0"/>
          </a:p>
        </p:txBody>
      </p:sp>
      <p:sp>
        <p:nvSpPr>
          <p:cNvPr id="32" name="Text 84"/>
          <p:cNvSpPr txBox="1"/>
          <p:nvPr/>
        </p:nvSpPr>
        <p:spPr>
          <a:xfrm>
            <a:off x="5394960" y="4229100"/>
            <a:ext cx="6110935" cy="379476"/>
          </a:xfrm>
          <a:prstGeom prst="rect">
            <a:avLst/>
          </a:prstGeom>
          <a:noFill/>
          <a:ln/>
        </p:spPr>
        <p:txBody>
          <a:bodyPr wrap="square" lIns="0" tIns="0" rIns="0" bIns="0" rtlCol="0" anchor="ctr"/>
          <a:lstStyle/>
          <a:p>
            <a:pPr indent="0" marL="0">
              <a:buNone/>
            </a:pPr>
            <a:r>
              <a:rPr lang="en-US" sz="1600" dirty="0">
                <a:solidFill>
                  <a:schemeClr val="tx1"/>
                </a:solidFill>
              </a:rPr>
              <a:t>A deadly epidemic that killed thousands in 1665</a:t>
            </a:r>
            <a:endParaRPr lang="en-US" sz="1600" dirty="0"/>
          </a:p>
        </p:txBody>
      </p:sp>
      <p:sp>
        <p:nvSpPr>
          <p:cNvPr id="33" name="Badge 85"/>
          <p:cNvSpPr txBox="1"/>
          <p:nvPr/>
        </p:nvSpPr>
        <p:spPr>
          <a:xfrm>
            <a:off x="731520" y="4645152"/>
            <a:ext cx="301752" cy="301752"/>
          </a:xfrm>
          <a:prstGeom prst="ellipse">
            <a:avLst/>
          </a:prstGeom>
          <a:solidFill>
            <a:schemeClr val="tx2"/>
          </a:solidFill>
          <a:ln/>
        </p:spPr>
        <p:txBody>
          <a:bodyPr wrap="square" lIns="0" tIns="0" rIns="0" bIns="0" rtlCol="0" anchor="ctr"/>
          <a:lstStyle/>
          <a:p>
            <a:pPr algn="ctr" indent="0" marL="0">
              <a:buNone/>
            </a:pPr>
            <a:r>
              <a:rPr lang="en-US" sz="1200" b="1" dirty="0">
                <a:solidFill>
                  <a:schemeClr val="bg1"/>
                </a:solidFill>
              </a:rPr>
              <a:t>7</a:t>
            </a:r>
            <a:endParaRPr lang="en-US" sz="1200" dirty="0"/>
          </a:p>
        </p:txBody>
      </p:sp>
      <p:sp>
        <p:nvSpPr>
          <p:cNvPr id="34" name="Text 86"/>
          <p:cNvSpPr txBox="1"/>
          <p:nvPr/>
        </p:nvSpPr>
        <p:spPr>
          <a:xfrm>
            <a:off x="1188720" y="4608576"/>
            <a:ext cx="3154680" cy="379476"/>
          </a:xfrm>
          <a:prstGeom prst="rect">
            <a:avLst/>
          </a:prstGeom>
          <a:noFill/>
          <a:ln/>
        </p:spPr>
        <p:txBody>
          <a:bodyPr wrap="square" lIns="0" tIns="0" rIns="0" bIns="0" rtlCol="0" anchor="ctr"/>
          <a:lstStyle/>
          <a:p>
            <a:pPr indent="0" marL="0">
              <a:buNone/>
            </a:pPr>
            <a:r>
              <a:rPr lang="en-US" sz="1700" b="1" dirty="0">
                <a:solidFill>
                  <a:schemeClr val="tx2"/>
                </a:solidFill>
              </a:rPr>
              <a:t>Westminster Abbey</a:t>
            </a:r>
            <a:endParaRPr lang="en-US" sz="1700" dirty="0"/>
          </a:p>
        </p:txBody>
      </p:sp>
      <p:sp>
        <p:nvSpPr>
          <p:cNvPr id="35" name="Badge 87"/>
          <p:cNvSpPr txBox="1"/>
          <p:nvPr/>
        </p:nvSpPr>
        <p:spPr>
          <a:xfrm>
            <a:off x="4937760" y="4645152"/>
            <a:ext cx="301752" cy="301752"/>
          </a:xfrm>
          <a:prstGeom prst="ellipse">
            <a:avLst/>
          </a:prstGeom>
          <a:solidFill>
            <a:schemeClr val="accent1"/>
          </a:solidFill>
          <a:ln/>
        </p:spPr>
        <p:txBody>
          <a:bodyPr wrap="square" lIns="0" tIns="0" rIns="0" bIns="0" rtlCol="0" anchor="ctr"/>
          <a:lstStyle/>
          <a:p>
            <a:pPr algn="ctr" indent="0" marL="0">
              <a:buNone/>
            </a:pPr>
            <a:r>
              <a:rPr lang="en-US" sz="1200" b="1" dirty="0">
                <a:solidFill>
                  <a:schemeClr val="bg1"/>
                </a:solidFill>
              </a:rPr>
              <a:t>g</a:t>
            </a:r>
            <a:endParaRPr lang="en-US" sz="1200" dirty="0"/>
          </a:p>
        </p:txBody>
      </p:sp>
      <p:sp>
        <p:nvSpPr>
          <p:cNvPr id="36" name="Text 88"/>
          <p:cNvSpPr txBox="1"/>
          <p:nvPr/>
        </p:nvSpPr>
        <p:spPr>
          <a:xfrm>
            <a:off x="5394960" y="4608576"/>
            <a:ext cx="6110935" cy="379476"/>
          </a:xfrm>
          <a:prstGeom prst="rect">
            <a:avLst/>
          </a:prstGeom>
          <a:noFill/>
          <a:ln/>
        </p:spPr>
        <p:txBody>
          <a:bodyPr wrap="square" lIns="0" tIns="0" rIns="0" bIns="0" rtlCol="0" anchor="ctr"/>
          <a:lstStyle/>
          <a:p>
            <a:pPr indent="0" marL="0">
              <a:buNone/>
            </a:pPr>
            <a:r>
              <a:rPr lang="en-US" sz="1600" dirty="0">
                <a:solidFill>
                  <a:schemeClr val="tx1"/>
                </a:solidFill>
              </a:rPr>
              <a:t>The uncontrolled growth of a city into surrounding areas</a:t>
            </a:r>
            <a:endParaRPr lang="en-US" sz="1600" dirty="0"/>
          </a:p>
        </p:txBody>
      </p:sp>
      <p:sp>
        <p:nvSpPr>
          <p:cNvPr id="37" name="Badge 89"/>
          <p:cNvSpPr txBox="1"/>
          <p:nvPr/>
        </p:nvSpPr>
        <p:spPr>
          <a:xfrm>
            <a:off x="731520" y="5024628"/>
            <a:ext cx="301752" cy="301752"/>
          </a:xfrm>
          <a:prstGeom prst="ellipse">
            <a:avLst/>
          </a:prstGeom>
          <a:solidFill>
            <a:schemeClr val="tx2"/>
          </a:solidFill>
          <a:ln/>
        </p:spPr>
        <p:txBody>
          <a:bodyPr wrap="square" lIns="0" tIns="0" rIns="0" bIns="0" rtlCol="0" anchor="ctr"/>
          <a:lstStyle/>
          <a:p>
            <a:pPr algn="ctr" indent="0" marL="0">
              <a:buNone/>
            </a:pPr>
            <a:r>
              <a:rPr lang="en-US" sz="1200" b="1" dirty="0">
                <a:solidFill>
                  <a:schemeClr val="bg1"/>
                </a:solidFill>
              </a:rPr>
              <a:t>8</a:t>
            </a:r>
            <a:endParaRPr lang="en-US" sz="1200" dirty="0"/>
          </a:p>
        </p:txBody>
      </p:sp>
      <p:sp>
        <p:nvSpPr>
          <p:cNvPr id="38" name="Text 90"/>
          <p:cNvSpPr txBox="1"/>
          <p:nvPr/>
        </p:nvSpPr>
        <p:spPr>
          <a:xfrm>
            <a:off x="1188720" y="4988052"/>
            <a:ext cx="3154680" cy="379476"/>
          </a:xfrm>
          <a:prstGeom prst="rect">
            <a:avLst/>
          </a:prstGeom>
          <a:noFill/>
          <a:ln/>
        </p:spPr>
        <p:txBody>
          <a:bodyPr wrap="square" lIns="0" tIns="0" rIns="0" bIns="0" rtlCol="0" anchor="ctr"/>
          <a:lstStyle/>
          <a:p>
            <a:pPr indent="0" marL="0">
              <a:buNone/>
            </a:pPr>
            <a:r>
              <a:rPr lang="en-US" sz="1700" b="1" dirty="0">
                <a:solidFill>
                  <a:schemeClr val="tx2"/>
                </a:solidFill>
              </a:rPr>
              <a:t>the Norman Conquest</a:t>
            </a:r>
            <a:endParaRPr lang="en-US" sz="1700" dirty="0"/>
          </a:p>
        </p:txBody>
      </p:sp>
      <p:sp>
        <p:nvSpPr>
          <p:cNvPr id="39" name="Badge 91"/>
          <p:cNvSpPr txBox="1"/>
          <p:nvPr/>
        </p:nvSpPr>
        <p:spPr>
          <a:xfrm>
            <a:off x="4937760" y="5024628"/>
            <a:ext cx="301752" cy="301752"/>
          </a:xfrm>
          <a:prstGeom prst="ellipse">
            <a:avLst/>
          </a:prstGeom>
          <a:solidFill>
            <a:schemeClr val="accent1"/>
          </a:solidFill>
          <a:ln/>
        </p:spPr>
        <p:txBody>
          <a:bodyPr wrap="square" lIns="0" tIns="0" rIns="0" bIns="0" rtlCol="0" anchor="ctr"/>
          <a:lstStyle/>
          <a:p>
            <a:pPr algn="ctr" indent="0" marL="0">
              <a:buNone/>
            </a:pPr>
            <a:r>
              <a:rPr lang="en-US" sz="1200" b="1" dirty="0">
                <a:solidFill>
                  <a:schemeClr val="bg1"/>
                </a:solidFill>
              </a:rPr>
              <a:t>h</a:t>
            </a:r>
            <a:endParaRPr lang="en-US" sz="1200" dirty="0"/>
          </a:p>
        </p:txBody>
      </p:sp>
      <p:sp>
        <p:nvSpPr>
          <p:cNvPr id="40" name="Text 92"/>
          <p:cNvSpPr txBox="1"/>
          <p:nvPr/>
        </p:nvSpPr>
        <p:spPr>
          <a:xfrm>
            <a:off x="5394960" y="4988052"/>
            <a:ext cx="6110935" cy="379476"/>
          </a:xfrm>
          <a:prstGeom prst="rect">
            <a:avLst/>
          </a:prstGeom>
          <a:noFill/>
          <a:ln/>
        </p:spPr>
        <p:txBody>
          <a:bodyPr wrap="square" lIns="0" tIns="0" rIns="0" bIns="0" rtlCol="0" anchor="ctr"/>
          <a:lstStyle/>
          <a:p>
            <a:pPr indent="0" marL="0">
              <a:buNone/>
            </a:pPr>
            <a:r>
              <a:rPr lang="en-US" sz="1600" dirty="0">
                <a:solidFill>
                  <a:schemeClr val="tx1"/>
                </a:solidFill>
              </a:rPr>
              <a:t>William I's takeover of England in 1066</a:t>
            </a:r>
            <a:endParaRPr lang="en-US" sz="1600" dirty="0"/>
          </a:p>
        </p:txBody>
      </p:sp>
      <p:sp>
        <p:nvSpPr>
          <p:cNvPr id="41" name="Badge 93"/>
          <p:cNvSpPr txBox="1"/>
          <p:nvPr/>
        </p:nvSpPr>
        <p:spPr>
          <a:xfrm>
            <a:off x="731520" y="5404104"/>
            <a:ext cx="301752" cy="301752"/>
          </a:xfrm>
          <a:prstGeom prst="ellipse">
            <a:avLst/>
          </a:prstGeom>
          <a:solidFill>
            <a:schemeClr val="tx2"/>
          </a:solidFill>
          <a:ln/>
        </p:spPr>
        <p:txBody>
          <a:bodyPr wrap="square" lIns="0" tIns="0" rIns="0" bIns="0" rtlCol="0" anchor="ctr"/>
          <a:lstStyle/>
          <a:p>
            <a:pPr algn="ctr" indent="0" marL="0">
              <a:buNone/>
            </a:pPr>
            <a:r>
              <a:rPr lang="en-US" sz="1200" b="1" dirty="0">
                <a:solidFill>
                  <a:schemeClr val="bg1"/>
                </a:solidFill>
              </a:rPr>
              <a:t>9</a:t>
            </a:r>
            <a:endParaRPr lang="en-US" sz="1200" dirty="0"/>
          </a:p>
        </p:txBody>
      </p:sp>
      <p:sp>
        <p:nvSpPr>
          <p:cNvPr id="42" name="Text 94"/>
          <p:cNvSpPr txBox="1"/>
          <p:nvPr/>
        </p:nvSpPr>
        <p:spPr>
          <a:xfrm>
            <a:off x="1188720" y="5367528"/>
            <a:ext cx="3154680" cy="379476"/>
          </a:xfrm>
          <a:prstGeom prst="rect">
            <a:avLst/>
          </a:prstGeom>
          <a:noFill/>
          <a:ln/>
        </p:spPr>
        <p:txBody>
          <a:bodyPr wrap="square" lIns="0" tIns="0" rIns="0" bIns="0" rtlCol="0" anchor="ctr"/>
          <a:lstStyle/>
          <a:p>
            <a:pPr indent="0" marL="0">
              <a:buNone/>
            </a:pPr>
            <a:r>
              <a:rPr lang="en-US" sz="1700" b="1" dirty="0">
                <a:solidFill>
                  <a:schemeClr val="tx2"/>
                </a:solidFill>
              </a:rPr>
              <a:t>the Blitz</a:t>
            </a:r>
            <a:endParaRPr lang="en-US" sz="1700" dirty="0"/>
          </a:p>
        </p:txBody>
      </p:sp>
      <p:sp>
        <p:nvSpPr>
          <p:cNvPr id="43" name="Badge 95"/>
          <p:cNvSpPr txBox="1"/>
          <p:nvPr/>
        </p:nvSpPr>
        <p:spPr>
          <a:xfrm>
            <a:off x="4937760" y="5404104"/>
            <a:ext cx="301752" cy="301752"/>
          </a:xfrm>
          <a:prstGeom prst="ellipse">
            <a:avLst/>
          </a:prstGeom>
          <a:solidFill>
            <a:schemeClr val="accent1"/>
          </a:solidFill>
          <a:ln/>
        </p:spPr>
        <p:txBody>
          <a:bodyPr wrap="square" lIns="0" tIns="0" rIns="0" bIns="0" rtlCol="0" anchor="ctr"/>
          <a:lstStyle/>
          <a:p>
            <a:pPr algn="ctr" indent="0" marL="0">
              <a:buNone/>
            </a:pPr>
            <a:r>
              <a:rPr lang="en-US" sz="1200" b="1" dirty="0">
                <a:solidFill>
                  <a:schemeClr val="bg1"/>
                </a:solidFill>
              </a:rPr>
              <a:t>i</a:t>
            </a:r>
            <a:endParaRPr lang="en-US" sz="1200" dirty="0"/>
          </a:p>
        </p:txBody>
      </p:sp>
      <p:sp>
        <p:nvSpPr>
          <p:cNvPr id="44" name="Text 96"/>
          <p:cNvSpPr txBox="1"/>
          <p:nvPr/>
        </p:nvSpPr>
        <p:spPr>
          <a:xfrm>
            <a:off x="5394960" y="5367528"/>
            <a:ext cx="6110935" cy="379476"/>
          </a:xfrm>
          <a:prstGeom prst="rect">
            <a:avLst/>
          </a:prstGeom>
          <a:noFill/>
          <a:ln/>
        </p:spPr>
        <p:txBody>
          <a:bodyPr wrap="square" lIns="0" tIns="0" rIns="0" bIns="0" rtlCol="0" anchor="ctr"/>
          <a:lstStyle/>
          <a:p>
            <a:pPr indent="0" marL="0">
              <a:buNone/>
            </a:pPr>
            <a:r>
              <a:rPr lang="en-US" sz="1600" dirty="0">
                <a:solidFill>
                  <a:schemeClr val="tx1"/>
                </a:solidFill>
              </a:rPr>
              <a:t>The 1666 disaster that destroyed much of the city</a:t>
            </a:r>
            <a:endParaRPr lang="en-US" sz="1600" dirty="0"/>
          </a:p>
        </p:txBody>
      </p:sp>
      <p:sp>
        <p:nvSpPr>
          <p:cNvPr id="45" name="Badge 97"/>
          <p:cNvSpPr txBox="1"/>
          <p:nvPr/>
        </p:nvSpPr>
        <p:spPr>
          <a:xfrm>
            <a:off x="731520" y="5783580"/>
            <a:ext cx="301752" cy="301752"/>
          </a:xfrm>
          <a:prstGeom prst="ellipse">
            <a:avLst/>
          </a:prstGeom>
          <a:solidFill>
            <a:schemeClr val="tx2"/>
          </a:solidFill>
          <a:ln/>
        </p:spPr>
        <p:txBody>
          <a:bodyPr wrap="square" lIns="0" tIns="0" rIns="0" bIns="0" rtlCol="0" anchor="ctr"/>
          <a:lstStyle/>
          <a:p>
            <a:pPr algn="ctr" indent="0" marL="0">
              <a:buNone/>
            </a:pPr>
            <a:r>
              <a:rPr lang="en-US" sz="1200" b="1" dirty="0">
                <a:solidFill>
                  <a:schemeClr val="bg1"/>
                </a:solidFill>
              </a:rPr>
              <a:t>10</a:t>
            </a:r>
            <a:endParaRPr lang="en-US" sz="1200" dirty="0"/>
          </a:p>
        </p:txBody>
      </p:sp>
      <p:sp>
        <p:nvSpPr>
          <p:cNvPr id="46" name="Text 98"/>
          <p:cNvSpPr txBox="1"/>
          <p:nvPr/>
        </p:nvSpPr>
        <p:spPr>
          <a:xfrm>
            <a:off x="1188720" y="5747004"/>
            <a:ext cx="3154680" cy="379476"/>
          </a:xfrm>
          <a:prstGeom prst="rect">
            <a:avLst/>
          </a:prstGeom>
          <a:noFill/>
          <a:ln/>
        </p:spPr>
        <p:txBody>
          <a:bodyPr wrap="square" lIns="0" tIns="0" rIns="0" bIns="0" rtlCol="0" anchor="ctr"/>
          <a:lstStyle/>
          <a:p>
            <a:pPr indent="0" marL="0">
              <a:buNone/>
            </a:pPr>
            <a:r>
              <a:rPr lang="en-US" sz="1700" b="1" dirty="0">
                <a:solidFill>
                  <a:schemeClr val="tx2"/>
                </a:solidFill>
              </a:rPr>
              <a:t>urban sprawl</a:t>
            </a:r>
            <a:endParaRPr lang="en-US" sz="1700" dirty="0"/>
          </a:p>
        </p:txBody>
      </p:sp>
      <p:sp>
        <p:nvSpPr>
          <p:cNvPr id="47" name="Badge 99"/>
          <p:cNvSpPr txBox="1"/>
          <p:nvPr/>
        </p:nvSpPr>
        <p:spPr>
          <a:xfrm>
            <a:off x="4937760" y="5783580"/>
            <a:ext cx="301752" cy="301752"/>
          </a:xfrm>
          <a:prstGeom prst="ellipse">
            <a:avLst/>
          </a:prstGeom>
          <a:solidFill>
            <a:schemeClr val="accent1"/>
          </a:solidFill>
          <a:ln/>
        </p:spPr>
        <p:txBody>
          <a:bodyPr wrap="square" lIns="0" tIns="0" rIns="0" bIns="0" rtlCol="0" anchor="ctr"/>
          <a:lstStyle/>
          <a:p>
            <a:pPr algn="ctr" indent="0" marL="0">
              <a:buNone/>
            </a:pPr>
            <a:r>
              <a:rPr lang="en-US" sz="1200" b="1" dirty="0">
                <a:solidFill>
                  <a:schemeClr val="bg1"/>
                </a:solidFill>
              </a:rPr>
              <a:t>j</a:t>
            </a:r>
            <a:endParaRPr lang="en-US" sz="1200" dirty="0"/>
          </a:p>
        </p:txBody>
      </p:sp>
      <p:sp>
        <p:nvSpPr>
          <p:cNvPr id="48" name="Text 100"/>
          <p:cNvSpPr txBox="1"/>
          <p:nvPr/>
        </p:nvSpPr>
        <p:spPr>
          <a:xfrm>
            <a:off x="5394960" y="5747004"/>
            <a:ext cx="6110935" cy="379476"/>
          </a:xfrm>
          <a:prstGeom prst="rect">
            <a:avLst/>
          </a:prstGeom>
          <a:noFill/>
          <a:ln/>
        </p:spPr>
        <p:txBody>
          <a:bodyPr wrap="square" lIns="0" tIns="0" rIns="0" bIns="0" rtlCol="0" anchor="ctr"/>
          <a:lstStyle/>
          <a:p>
            <a:pPr indent="0" marL="0">
              <a:buNone/>
            </a:pPr>
            <a:r>
              <a:rPr lang="en-US" sz="1600" dirty="0">
                <a:solidFill>
                  <a:schemeClr val="tx1"/>
                </a:solidFill>
              </a:rPr>
              <a:t>A famous Gothic church where monarchs are crowned</a:t>
            </a:r>
            <a:endParaRPr lang="en-US" sz="1600" dirty="0"/>
          </a:p>
        </p:txBody>
      </p:sp>
      <p:sp>
        <p:nvSpPr>
          <p:cNvPr id="25" name="Slide Number Placeholder 0"/>
          <p:cNvSpPr>
            <a:spLocks noGrp="1"/>
          </p:cNvSpPr>
          <p:nvPr>
            <p:ph type="sldNum" sz="quarter" idx="4294967295"/>
          </p:nvPr>
        </p:nvSpPr>
        <p:spPr>
          <a:xfrm>
            <a:off x="10728655" y="6400800"/>
            <a:ext cx="9144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1"/>
          <p:cNvSpPr/>
          <p:nvPr>
            <p:ph idx="101" type="body" hasCustomPrompt="1"/>
          </p:nvPr>
        </p:nvSpPr>
        <p:spPr>
          <a:xfrm>
            <a:off x="548640" y="329184"/>
            <a:ext cx="7772400" cy="329184"/>
          </a:xfrm>
          <a:prstGeom prst="rect">
            <a:avLst/>
          </a:prstGeom>
          <a:noFill/>
          <a:ln/>
        </p:spPr>
        <p:txBody>
          <a:bodyPr wrap="square" lIns="0" tIns="0" rIns="0" bIns="0" rtlCol="0" anchor="ctr"/>
          <a:lstStyle/>
          <a:p>
            <a:pPr indent="0" marL="0">
              <a:buNone/>
            </a:pPr>
            <a:r>
              <a:rPr lang="en-US" sz="1300" b="1" spc="200" kern="0" dirty="0">
                <a:solidFill>
                  <a:schemeClr val="accent1"/>
                </a:solidFill>
              </a:rPr>
              <a:t>B  ·  KEY VOCABULARY</a:t>
            </a:r>
            <a:endParaRPr lang="en-US" sz="1300" dirty="0"/>
          </a:p>
        </p:txBody>
      </p:sp>
      <p:sp>
        <p:nvSpPr>
          <p:cNvPr id="3" name="Text 1"/>
          <p:cNvSpPr/>
          <p:nvPr>
            <p:ph idx="102" type="title" hasCustomPrompt="1"/>
          </p:nvPr>
        </p:nvSpPr>
        <p:spPr>
          <a:xfrm>
            <a:off x="548640" y="676656"/>
            <a:ext cx="11094415" cy="749808"/>
          </a:xfrm>
          <a:prstGeom prst="rect">
            <a:avLst/>
          </a:prstGeom>
          <a:noFill/>
          <a:ln/>
        </p:spPr>
        <p:txBody>
          <a:bodyPr wrap="square" lIns="0" tIns="0" rIns="0" bIns="0" rtlCol="0" anchor="ctr"/>
          <a:lstStyle/>
          <a:p>
            <a:pPr algn="l" indent="0" marL="0">
              <a:buNone/>
            </a:pPr>
            <a:r>
              <a:rPr lang="en-US" sz="3400" b="1" dirty="0">
                <a:solidFill>
                  <a:schemeClr val="tx2"/>
                </a:solidFill>
              </a:rPr>
              <a:t>Task 3: Answers</a:t>
            </a:r>
            <a:endParaRPr lang="en-US" sz="3400" dirty="0"/>
          </a:p>
        </p:txBody>
      </p:sp>
      <p:sp>
        <p:nvSpPr>
          <p:cNvPr id="4" name="Text 1"/>
          <p:cNvSpPr/>
          <p:nvPr>
            <p:ph idx="103" type="body" hasCustomPrompt="1"/>
          </p:nvPr>
        </p:nvSpPr>
        <p:spPr>
          <a:xfrm>
            <a:off x="548640" y="1463040"/>
            <a:ext cx="11094415" cy="640080"/>
          </a:xfrm>
          <a:prstGeom prst="rect">
            <a:avLst/>
          </a:prstGeom>
          <a:noFill/>
          <a:ln/>
        </p:spPr>
        <p:txBody>
          <a:bodyPr wrap="square" lIns="0" tIns="0" rIns="0" bIns="0" rtlCol="0" anchor="t"/>
          <a:lstStyle/>
          <a:p>
            <a:pPr indent="0" marL="0">
              <a:buNone/>
            </a:pPr>
            <a:r>
              <a:rPr lang="en-US" sz="1800" dirty="0">
                <a:solidFill>
                  <a:schemeClr val="tx1"/>
                </a:solidFill>
              </a:rPr>
              <a:t>Say them aloud: Thames /temz/, Londinium /lʌnˈdɪniəm/, Magna Carta /ˌmæɡnə ˈkɑːtə/.</a:t>
            </a:r>
            <a:endParaRPr lang="en-US" sz="1800" dirty="0"/>
          </a:p>
        </p:txBody>
      </p:sp>
      <p:sp>
        <p:nvSpPr>
          <p:cNvPr id="6" name="Card 101"/>
          <p:cNvSpPr/>
          <p:nvPr/>
        </p:nvSpPr>
        <p:spPr>
          <a:xfrm>
            <a:off x="548640" y="2194560"/>
            <a:ext cx="11094415" cy="4069080"/>
          </a:xfrm>
          <a:prstGeom prst="roundRect">
            <a:avLst>
              <a:gd name="adj" fmla="val 2247"/>
            </a:avLst>
          </a:prstGeom>
          <a:solidFill>
            <a:schemeClr val="bg2"/>
          </a:solidFill>
          <a:ln/>
        </p:spPr>
      </p:sp>
      <p:sp>
        <p:nvSpPr>
          <p:cNvPr id="7" name="Badge 102"/>
          <p:cNvSpPr txBox="1"/>
          <p:nvPr/>
        </p:nvSpPr>
        <p:spPr>
          <a:xfrm>
            <a:off x="731520" y="2368296"/>
            <a:ext cx="301752" cy="301752"/>
          </a:xfrm>
          <a:prstGeom prst="ellipse">
            <a:avLst/>
          </a:prstGeom>
          <a:solidFill>
            <a:schemeClr val="tx2"/>
          </a:solidFill>
          <a:ln/>
        </p:spPr>
        <p:txBody>
          <a:bodyPr wrap="square" lIns="0" tIns="0" rIns="0" bIns="0" rtlCol="0" anchor="ctr"/>
          <a:lstStyle/>
          <a:p>
            <a:pPr algn="ctr" indent="0" marL="0">
              <a:buNone/>
            </a:pPr>
            <a:r>
              <a:rPr lang="en-US" sz="1200" b="1" dirty="0">
                <a:solidFill>
                  <a:schemeClr val="bg1"/>
                </a:solidFill>
              </a:rPr>
              <a:t>1</a:t>
            </a:r>
            <a:endParaRPr lang="en-US" sz="1200" dirty="0"/>
          </a:p>
        </p:txBody>
      </p:sp>
      <p:sp>
        <p:nvSpPr>
          <p:cNvPr id="8" name="Text 103"/>
          <p:cNvSpPr txBox="1"/>
          <p:nvPr/>
        </p:nvSpPr>
        <p:spPr>
          <a:xfrm>
            <a:off x="1188720" y="2331720"/>
            <a:ext cx="3200400" cy="379476"/>
          </a:xfrm>
          <a:prstGeom prst="rect">
            <a:avLst/>
          </a:prstGeom>
          <a:noFill/>
          <a:ln/>
        </p:spPr>
        <p:txBody>
          <a:bodyPr wrap="square" lIns="0" tIns="0" rIns="0" bIns="0" rtlCol="0" anchor="ctr"/>
          <a:lstStyle/>
          <a:p>
            <a:pPr indent="0" marL="0">
              <a:buNone/>
            </a:pPr>
            <a:r>
              <a:rPr lang="en-US" sz="1700" b="1" dirty="0">
                <a:solidFill>
                  <a:schemeClr val="tx2"/>
                </a:solidFill>
              </a:rPr>
              <a:t>Londinium</a:t>
            </a:r>
            <a:endParaRPr lang="en-US" sz="1700" dirty="0"/>
          </a:p>
        </p:txBody>
      </p:sp>
      <p:sp>
        <p:nvSpPr>
          <p:cNvPr id="9" name="Badge 104"/>
          <p:cNvSpPr txBox="1"/>
          <p:nvPr/>
        </p:nvSpPr>
        <p:spPr>
          <a:xfrm>
            <a:off x="4663440" y="2368296"/>
            <a:ext cx="301752" cy="301752"/>
          </a:xfrm>
          <a:prstGeom prst="ellipse">
            <a:avLst/>
          </a:prstGeom>
          <a:solidFill>
            <a:schemeClr val="accent3"/>
          </a:solidFill>
          <a:ln/>
        </p:spPr>
        <p:txBody>
          <a:bodyPr wrap="square" lIns="0" tIns="0" rIns="0" bIns="0" rtlCol="0" anchor="ctr"/>
          <a:lstStyle/>
          <a:p>
            <a:pPr algn="ctr" indent="0" marL="0">
              <a:buNone/>
            </a:pPr>
            <a:r>
              <a:rPr lang="en-US" sz="1200" b="1" dirty="0">
                <a:solidFill>
                  <a:schemeClr val="bg1"/>
                </a:solidFill>
              </a:rPr>
              <a:t>b</a:t>
            </a:r>
            <a:endParaRPr lang="en-US" sz="1200" dirty="0"/>
          </a:p>
        </p:txBody>
      </p:sp>
      <p:sp>
        <p:nvSpPr>
          <p:cNvPr id="10" name="Text 105"/>
          <p:cNvSpPr txBox="1"/>
          <p:nvPr/>
        </p:nvSpPr>
        <p:spPr>
          <a:xfrm>
            <a:off x="5120640" y="2331720"/>
            <a:ext cx="6339535" cy="379476"/>
          </a:xfrm>
          <a:prstGeom prst="rect">
            <a:avLst/>
          </a:prstGeom>
          <a:noFill/>
          <a:ln/>
        </p:spPr>
        <p:txBody>
          <a:bodyPr wrap="square" lIns="0" tIns="0" rIns="0" bIns="0" rtlCol="0" anchor="ctr"/>
          <a:lstStyle/>
          <a:p>
            <a:pPr indent="0" marL="0">
              <a:buNone/>
            </a:pPr>
            <a:r>
              <a:rPr lang="en-US" sz="1600" dirty="0">
                <a:solidFill>
                  <a:schemeClr val="tx1"/>
                </a:solidFill>
              </a:rPr>
              <a:t>The Roman name for the city founded in AD 43</a:t>
            </a:r>
            <a:endParaRPr lang="en-US" sz="1600" dirty="0"/>
          </a:p>
        </p:txBody>
      </p:sp>
      <p:sp>
        <p:nvSpPr>
          <p:cNvPr id="11" name="Badge 106"/>
          <p:cNvSpPr txBox="1"/>
          <p:nvPr/>
        </p:nvSpPr>
        <p:spPr>
          <a:xfrm>
            <a:off x="731520" y="2747772"/>
            <a:ext cx="301752" cy="301752"/>
          </a:xfrm>
          <a:prstGeom prst="ellipse">
            <a:avLst/>
          </a:prstGeom>
          <a:solidFill>
            <a:schemeClr val="tx2"/>
          </a:solidFill>
          <a:ln/>
        </p:spPr>
        <p:txBody>
          <a:bodyPr wrap="square" lIns="0" tIns="0" rIns="0" bIns="0" rtlCol="0" anchor="ctr"/>
          <a:lstStyle/>
          <a:p>
            <a:pPr algn="ctr" indent="0" marL="0">
              <a:buNone/>
            </a:pPr>
            <a:r>
              <a:rPr lang="en-US" sz="1200" b="1" dirty="0">
                <a:solidFill>
                  <a:schemeClr val="bg1"/>
                </a:solidFill>
              </a:rPr>
              <a:t>2</a:t>
            </a:r>
            <a:endParaRPr lang="en-US" sz="1200" dirty="0"/>
          </a:p>
        </p:txBody>
      </p:sp>
      <p:sp>
        <p:nvSpPr>
          <p:cNvPr id="12" name="Text 107"/>
          <p:cNvSpPr txBox="1"/>
          <p:nvPr/>
        </p:nvSpPr>
        <p:spPr>
          <a:xfrm>
            <a:off x="1188720" y="2711196"/>
            <a:ext cx="3200400" cy="379476"/>
          </a:xfrm>
          <a:prstGeom prst="rect">
            <a:avLst/>
          </a:prstGeom>
          <a:noFill/>
          <a:ln/>
        </p:spPr>
        <p:txBody>
          <a:bodyPr wrap="square" lIns="0" tIns="0" rIns="0" bIns="0" rtlCol="0" anchor="ctr"/>
          <a:lstStyle/>
          <a:p>
            <a:pPr indent="0" marL="0">
              <a:buNone/>
            </a:pPr>
            <a:r>
              <a:rPr lang="en-US" sz="1700" b="1" dirty="0">
                <a:solidFill>
                  <a:schemeClr val="tx2"/>
                </a:solidFill>
              </a:rPr>
              <a:t>the Thames</a:t>
            </a:r>
            <a:endParaRPr lang="en-US" sz="1700" dirty="0"/>
          </a:p>
        </p:txBody>
      </p:sp>
      <p:sp>
        <p:nvSpPr>
          <p:cNvPr id="13" name="Badge 108"/>
          <p:cNvSpPr txBox="1"/>
          <p:nvPr/>
        </p:nvSpPr>
        <p:spPr>
          <a:xfrm>
            <a:off x="4663440" y="2747772"/>
            <a:ext cx="301752" cy="301752"/>
          </a:xfrm>
          <a:prstGeom prst="ellipse">
            <a:avLst/>
          </a:prstGeom>
          <a:solidFill>
            <a:schemeClr val="accent3"/>
          </a:solidFill>
          <a:ln/>
        </p:spPr>
        <p:txBody>
          <a:bodyPr wrap="square" lIns="0" tIns="0" rIns="0" bIns="0" rtlCol="0" anchor="ctr"/>
          <a:lstStyle/>
          <a:p>
            <a:pPr algn="ctr" indent="0" marL="0">
              <a:buNone/>
            </a:pPr>
            <a:r>
              <a:rPr lang="en-US" sz="1200" b="1" dirty="0">
                <a:solidFill>
                  <a:schemeClr val="bg1"/>
                </a:solidFill>
              </a:rPr>
              <a:t>a</a:t>
            </a:r>
            <a:endParaRPr lang="en-US" sz="1200" dirty="0"/>
          </a:p>
        </p:txBody>
      </p:sp>
      <p:sp>
        <p:nvSpPr>
          <p:cNvPr id="14" name="Text 109"/>
          <p:cNvSpPr txBox="1"/>
          <p:nvPr/>
        </p:nvSpPr>
        <p:spPr>
          <a:xfrm>
            <a:off x="5120640" y="2711196"/>
            <a:ext cx="6339535" cy="379476"/>
          </a:xfrm>
          <a:prstGeom prst="rect">
            <a:avLst/>
          </a:prstGeom>
          <a:noFill/>
          <a:ln/>
        </p:spPr>
        <p:txBody>
          <a:bodyPr wrap="square" lIns="0" tIns="0" rIns="0" bIns="0" rtlCol="0" anchor="ctr"/>
          <a:lstStyle/>
          <a:p>
            <a:pPr indent="0" marL="0">
              <a:buNone/>
            </a:pPr>
            <a:r>
              <a:rPr lang="en-US" sz="1600" dirty="0">
                <a:solidFill>
                  <a:schemeClr val="tx1"/>
                </a:solidFill>
              </a:rPr>
              <a:t>The river running through the heart of London</a:t>
            </a:r>
            <a:endParaRPr lang="en-US" sz="1600" dirty="0"/>
          </a:p>
        </p:txBody>
      </p:sp>
      <p:sp>
        <p:nvSpPr>
          <p:cNvPr id="15" name="Badge 110"/>
          <p:cNvSpPr txBox="1"/>
          <p:nvPr/>
        </p:nvSpPr>
        <p:spPr>
          <a:xfrm>
            <a:off x="731520" y="3127248"/>
            <a:ext cx="301752" cy="301752"/>
          </a:xfrm>
          <a:prstGeom prst="ellipse">
            <a:avLst/>
          </a:prstGeom>
          <a:solidFill>
            <a:schemeClr val="tx2"/>
          </a:solidFill>
          <a:ln/>
        </p:spPr>
        <p:txBody>
          <a:bodyPr wrap="square" lIns="0" tIns="0" rIns="0" bIns="0" rtlCol="0" anchor="ctr"/>
          <a:lstStyle/>
          <a:p>
            <a:pPr algn="ctr" indent="0" marL="0">
              <a:buNone/>
            </a:pPr>
            <a:r>
              <a:rPr lang="en-US" sz="1200" b="1" dirty="0">
                <a:solidFill>
                  <a:schemeClr val="bg1"/>
                </a:solidFill>
              </a:rPr>
              <a:t>3</a:t>
            </a:r>
            <a:endParaRPr lang="en-US" sz="1200" dirty="0"/>
          </a:p>
        </p:txBody>
      </p:sp>
      <p:sp>
        <p:nvSpPr>
          <p:cNvPr id="16" name="Text 111"/>
          <p:cNvSpPr txBox="1"/>
          <p:nvPr/>
        </p:nvSpPr>
        <p:spPr>
          <a:xfrm>
            <a:off x="1188720" y="3090672"/>
            <a:ext cx="3200400" cy="379476"/>
          </a:xfrm>
          <a:prstGeom prst="rect">
            <a:avLst/>
          </a:prstGeom>
          <a:noFill/>
          <a:ln/>
        </p:spPr>
        <p:txBody>
          <a:bodyPr wrap="square" lIns="0" tIns="0" rIns="0" bIns="0" rtlCol="0" anchor="ctr"/>
          <a:lstStyle/>
          <a:p>
            <a:pPr indent="0" marL="0">
              <a:buNone/>
            </a:pPr>
            <a:r>
              <a:rPr lang="en-US" sz="1700" b="1" dirty="0">
                <a:solidFill>
                  <a:schemeClr val="tx2"/>
                </a:solidFill>
              </a:rPr>
              <a:t>the Magna Carta</a:t>
            </a:r>
            <a:endParaRPr lang="en-US" sz="1700" dirty="0"/>
          </a:p>
        </p:txBody>
      </p:sp>
      <p:sp>
        <p:nvSpPr>
          <p:cNvPr id="17" name="Badge 112"/>
          <p:cNvSpPr txBox="1"/>
          <p:nvPr/>
        </p:nvSpPr>
        <p:spPr>
          <a:xfrm>
            <a:off x="4663440" y="3127248"/>
            <a:ext cx="301752" cy="301752"/>
          </a:xfrm>
          <a:prstGeom prst="ellipse">
            <a:avLst/>
          </a:prstGeom>
          <a:solidFill>
            <a:schemeClr val="accent3"/>
          </a:solidFill>
          <a:ln/>
        </p:spPr>
        <p:txBody>
          <a:bodyPr wrap="square" lIns="0" tIns="0" rIns="0" bIns="0" rtlCol="0" anchor="ctr"/>
          <a:lstStyle/>
          <a:p>
            <a:pPr algn="ctr" indent="0" marL="0">
              <a:buNone/>
            </a:pPr>
            <a:r>
              <a:rPr lang="en-US" sz="1200" b="1" dirty="0">
                <a:solidFill>
                  <a:schemeClr val="bg1"/>
                </a:solidFill>
              </a:rPr>
              <a:t>e</a:t>
            </a:r>
            <a:endParaRPr lang="en-US" sz="1200" dirty="0"/>
          </a:p>
        </p:txBody>
      </p:sp>
      <p:sp>
        <p:nvSpPr>
          <p:cNvPr id="18" name="Text 113"/>
          <p:cNvSpPr txBox="1"/>
          <p:nvPr/>
        </p:nvSpPr>
        <p:spPr>
          <a:xfrm>
            <a:off x="5120640" y="3090672"/>
            <a:ext cx="6339535" cy="379476"/>
          </a:xfrm>
          <a:prstGeom prst="rect">
            <a:avLst/>
          </a:prstGeom>
          <a:noFill/>
          <a:ln/>
        </p:spPr>
        <p:txBody>
          <a:bodyPr wrap="square" lIns="0" tIns="0" rIns="0" bIns="0" rtlCol="0" anchor="ctr"/>
          <a:lstStyle/>
          <a:p>
            <a:pPr indent="0" marL="0">
              <a:buNone/>
            </a:pPr>
            <a:r>
              <a:rPr lang="en-US" sz="1600" dirty="0">
                <a:solidFill>
                  <a:schemeClr val="tx1"/>
                </a:solidFill>
              </a:rPr>
              <a:t>A 1215 charter limiting the power of the monarchy</a:t>
            </a:r>
            <a:endParaRPr lang="en-US" sz="1600" dirty="0"/>
          </a:p>
        </p:txBody>
      </p:sp>
      <p:sp>
        <p:nvSpPr>
          <p:cNvPr id="19" name="Badge 114"/>
          <p:cNvSpPr txBox="1"/>
          <p:nvPr/>
        </p:nvSpPr>
        <p:spPr>
          <a:xfrm>
            <a:off x="731520" y="3506724"/>
            <a:ext cx="301752" cy="301752"/>
          </a:xfrm>
          <a:prstGeom prst="ellipse">
            <a:avLst/>
          </a:prstGeom>
          <a:solidFill>
            <a:schemeClr val="tx2"/>
          </a:solidFill>
          <a:ln/>
        </p:spPr>
        <p:txBody>
          <a:bodyPr wrap="square" lIns="0" tIns="0" rIns="0" bIns="0" rtlCol="0" anchor="ctr"/>
          <a:lstStyle/>
          <a:p>
            <a:pPr algn="ctr" indent="0" marL="0">
              <a:buNone/>
            </a:pPr>
            <a:r>
              <a:rPr lang="en-US" sz="1200" b="1" dirty="0">
                <a:solidFill>
                  <a:schemeClr val="bg1"/>
                </a:solidFill>
              </a:rPr>
              <a:t>4</a:t>
            </a:r>
            <a:endParaRPr lang="en-US" sz="1200" dirty="0"/>
          </a:p>
        </p:txBody>
      </p:sp>
      <p:sp>
        <p:nvSpPr>
          <p:cNvPr id="20" name="Text 115"/>
          <p:cNvSpPr txBox="1"/>
          <p:nvPr/>
        </p:nvSpPr>
        <p:spPr>
          <a:xfrm>
            <a:off x="1188720" y="3470148"/>
            <a:ext cx="3200400" cy="379476"/>
          </a:xfrm>
          <a:prstGeom prst="rect">
            <a:avLst/>
          </a:prstGeom>
          <a:noFill/>
          <a:ln/>
        </p:spPr>
        <p:txBody>
          <a:bodyPr wrap="square" lIns="0" tIns="0" rIns="0" bIns="0" rtlCol="0" anchor="ctr"/>
          <a:lstStyle/>
          <a:p>
            <a:pPr indent="0" marL="0">
              <a:buNone/>
            </a:pPr>
            <a:r>
              <a:rPr lang="en-US" sz="1700" b="1" dirty="0">
                <a:solidFill>
                  <a:schemeClr val="tx2"/>
                </a:solidFill>
              </a:rPr>
              <a:t>the Great Plague</a:t>
            </a:r>
            <a:endParaRPr lang="en-US" sz="1700" dirty="0"/>
          </a:p>
        </p:txBody>
      </p:sp>
      <p:sp>
        <p:nvSpPr>
          <p:cNvPr id="21" name="Badge 116"/>
          <p:cNvSpPr txBox="1"/>
          <p:nvPr/>
        </p:nvSpPr>
        <p:spPr>
          <a:xfrm>
            <a:off x="4663440" y="3506724"/>
            <a:ext cx="301752" cy="301752"/>
          </a:xfrm>
          <a:prstGeom prst="ellipse">
            <a:avLst/>
          </a:prstGeom>
          <a:solidFill>
            <a:schemeClr val="accent3"/>
          </a:solidFill>
          <a:ln/>
        </p:spPr>
        <p:txBody>
          <a:bodyPr wrap="square" lIns="0" tIns="0" rIns="0" bIns="0" rtlCol="0" anchor="ctr"/>
          <a:lstStyle/>
          <a:p>
            <a:pPr algn="ctr" indent="0" marL="0">
              <a:buNone/>
            </a:pPr>
            <a:r>
              <a:rPr lang="en-US" sz="1200" b="1" dirty="0">
                <a:solidFill>
                  <a:schemeClr val="bg1"/>
                </a:solidFill>
              </a:rPr>
              <a:t>f</a:t>
            </a:r>
            <a:endParaRPr lang="en-US" sz="1200" dirty="0"/>
          </a:p>
        </p:txBody>
      </p:sp>
      <p:sp>
        <p:nvSpPr>
          <p:cNvPr id="22" name="Text 117"/>
          <p:cNvSpPr txBox="1"/>
          <p:nvPr/>
        </p:nvSpPr>
        <p:spPr>
          <a:xfrm>
            <a:off x="5120640" y="3470148"/>
            <a:ext cx="6339535" cy="379476"/>
          </a:xfrm>
          <a:prstGeom prst="rect">
            <a:avLst/>
          </a:prstGeom>
          <a:noFill/>
          <a:ln/>
        </p:spPr>
        <p:txBody>
          <a:bodyPr wrap="square" lIns="0" tIns="0" rIns="0" bIns="0" rtlCol="0" anchor="ctr"/>
          <a:lstStyle/>
          <a:p>
            <a:pPr indent="0" marL="0">
              <a:buNone/>
            </a:pPr>
            <a:r>
              <a:rPr lang="en-US" sz="1600" dirty="0">
                <a:solidFill>
                  <a:schemeClr val="tx1"/>
                </a:solidFill>
              </a:rPr>
              <a:t>A deadly epidemic that killed thousands in 1665</a:t>
            </a:r>
            <a:endParaRPr lang="en-US" sz="1600" dirty="0"/>
          </a:p>
        </p:txBody>
      </p:sp>
      <p:sp>
        <p:nvSpPr>
          <p:cNvPr id="23" name="Badge 118"/>
          <p:cNvSpPr txBox="1"/>
          <p:nvPr/>
        </p:nvSpPr>
        <p:spPr>
          <a:xfrm>
            <a:off x="731520" y="3886200"/>
            <a:ext cx="301752" cy="301752"/>
          </a:xfrm>
          <a:prstGeom prst="ellipse">
            <a:avLst/>
          </a:prstGeom>
          <a:solidFill>
            <a:schemeClr val="tx2"/>
          </a:solidFill>
          <a:ln/>
        </p:spPr>
        <p:txBody>
          <a:bodyPr wrap="square" lIns="0" tIns="0" rIns="0" bIns="0" rtlCol="0" anchor="ctr"/>
          <a:lstStyle/>
          <a:p>
            <a:pPr algn="ctr" indent="0" marL="0">
              <a:buNone/>
            </a:pPr>
            <a:r>
              <a:rPr lang="en-US" sz="1200" b="1" dirty="0">
                <a:solidFill>
                  <a:schemeClr val="bg1"/>
                </a:solidFill>
              </a:rPr>
              <a:t>5</a:t>
            </a:r>
            <a:endParaRPr lang="en-US" sz="1200" dirty="0"/>
          </a:p>
        </p:txBody>
      </p:sp>
      <p:sp>
        <p:nvSpPr>
          <p:cNvPr id="24" name="Text 119"/>
          <p:cNvSpPr txBox="1"/>
          <p:nvPr/>
        </p:nvSpPr>
        <p:spPr>
          <a:xfrm>
            <a:off x="1188720" y="3849624"/>
            <a:ext cx="3200400" cy="379476"/>
          </a:xfrm>
          <a:prstGeom prst="rect">
            <a:avLst/>
          </a:prstGeom>
          <a:noFill/>
          <a:ln/>
        </p:spPr>
        <p:txBody>
          <a:bodyPr wrap="square" lIns="0" tIns="0" rIns="0" bIns="0" rtlCol="0" anchor="ctr"/>
          <a:lstStyle/>
          <a:p>
            <a:pPr indent="0" marL="0">
              <a:buNone/>
            </a:pPr>
            <a:r>
              <a:rPr lang="en-US" sz="1700" b="1" dirty="0">
                <a:solidFill>
                  <a:schemeClr val="tx2"/>
                </a:solidFill>
              </a:rPr>
              <a:t>the Great Fire</a:t>
            </a:r>
            <a:endParaRPr lang="en-US" sz="1700" dirty="0"/>
          </a:p>
        </p:txBody>
      </p:sp>
      <p:sp>
        <p:nvSpPr>
          <p:cNvPr id="25" name="Badge 120"/>
          <p:cNvSpPr txBox="1"/>
          <p:nvPr/>
        </p:nvSpPr>
        <p:spPr>
          <a:xfrm>
            <a:off x="4663440" y="3886200"/>
            <a:ext cx="301752" cy="301752"/>
          </a:xfrm>
          <a:prstGeom prst="ellipse">
            <a:avLst/>
          </a:prstGeom>
          <a:solidFill>
            <a:schemeClr val="accent3"/>
          </a:solidFill>
          <a:ln/>
        </p:spPr>
        <p:txBody>
          <a:bodyPr wrap="square" lIns="0" tIns="0" rIns="0" bIns="0" rtlCol="0" anchor="ctr"/>
          <a:lstStyle/>
          <a:p>
            <a:pPr algn="ctr" indent="0" marL="0">
              <a:buNone/>
            </a:pPr>
            <a:r>
              <a:rPr lang="en-US" sz="1200" b="1" dirty="0">
                <a:solidFill>
                  <a:schemeClr val="bg1"/>
                </a:solidFill>
              </a:rPr>
              <a:t>i</a:t>
            </a:r>
            <a:endParaRPr lang="en-US" sz="1200" dirty="0"/>
          </a:p>
        </p:txBody>
      </p:sp>
      <p:sp>
        <p:nvSpPr>
          <p:cNvPr id="26" name="Text 121"/>
          <p:cNvSpPr txBox="1"/>
          <p:nvPr/>
        </p:nvSpPr>
        <p:spPr>
          <a:xfrm>
            <a:off x="5120640" y="3849624"/>
            <a:ext cx="6339535" cy="379476"/>
          </a:xfrm>
          <a:prstGeom prst="rect">
            <a:avLst/>
          </a:prstGeom>
          <a:noFill/>
          <a:ln/>
        </p:spPr>
        <p:txBody>
          <a:bodyPr wrap="square" lIns="0" tIns="0" rIns="0" bIns="0" rtlCol="0" anchor="ctr"/>
          <a:lstStyle/>
          <a:p>
            <a:pPr indent="0" marL="0">
              <a:buNone/>
            </a:pPr>
            <a:r>
              <a:rPr lang="en-US" sz="1600" dirty="0">
                <a:solidFill>
                  <a:schemeClr val="tx1"/>
                </a:solidFill>
              </a:rPr>
              <a:t>The 1666 disaster that destroyed much of the city</a:t>
            </a:r>
            <a:endParaRPr lang="en-US" sz="1600" dirty="0"/>
          </a:p>
        </p:txBody>
      </p:sp>
      <p:sp>
        <p:nvSpPr>
          <p:cNvPr id="27" name="Badge 122"/>
          <p:cNvSpPr txBox="1"/>
          <p:nvPr/>
        </p:nvSpPr>
        <p:spPr>
          <a:xfrm>
            <a:off x="731520" y="4265676"/>
            <a:ext cx="301752" cy="301752"/>
          </a:xfrm>
          <a:prstGeom prst="ellipse">
            <a:avLst/>
          </a:prstGeom>
          <a:solidFill>
            <a:schemeClr val="tx2"/>
          </a:solidFill>
          <a:ln/>
        </p:spPr>
        <p:txBody>
          <a:bodyPr wrap="square" lIns="0" tIns="0" rIns="0" bIns="0" rtlCol="0" anchor="ctr"/>
          <a:lstStyle/>
          <a:p>
            <a:pPr algn="ctr" indent="0" marL="0">
              <a:buNone/>
            </a:pPr>
            <a:r>
              <a:rPr lang="en-US" sz="1200" b="1" dirty="0">
                <a:solidFill>
                  <a:schemeClr val="bg1"/>
                </a:solidFill>
              </a:rPr>
              <a:t>6</a:t>
            </a:r>
            <a:endParaRPr lang="en-US" sz="1200" dirty="0"/>
          </a:p>
        </p:txBody>
      </p:sp>
      <p:sp>
        <p:nvSpPr>
          <p:cNvPr id="28" name="Text 123"/>
          <p:cNvSpPr txBox="1"/>
          <p:nvPr/>
        </p:nvSpPr>
        <p:spPr>
          <a:xfrm>
            <a:off x="1188720" y="4229100"/>
            <a:ext cx="3200400" cy="379476"/>
          </a:xfrm>
          <a:prstGeom prst="rect">
            <a:avLst/>
          </a:prstGeom>
          <a:noFill/>
          <a:ln/>
        </p:spPr>
        <p:txBody>
          <a:bodyPr wrap="square" lIns="0" tIns="0" rIns="0" bIns="0" rtlCol="0" anchor="ctr"/>
          <a:lstStyle/>
          <a:p>
            <a:pPr indent="0" marL="0">
              <a:buNone/>
            </a:pPr>
            <a:r>
              <a:rPr lang="en-US" sz="1700" b="1" dirty="0">
                <a:solidFill>
                  <a:schemeClr val="tx2"/>
                </a:solidFill>
              </a:rPr>
              <a:t>the East India Company</a:t>
            </a:r>
            <a:endParaRPr lang="en-US" sz="1700" dirty="0"/>
          </a:p>
        </p:txBody>
      </p:sp>
      <p:sp>
        <p:nvSpPr>
          <p:cNvPr id="29" name="Badge 124"/>
          <p:cNvSpPr txBox="1"/>
          <p:nvPr/>
        </p:nvSpPr>
        <p:spPr>
          <a:xfrm>
            <a:off x="4663440" y="4265676"/>
            <a:ext cx="301752" cy="301752"/>
          </a:xfrm>
          <a:prstGeom prst="ellipse">
            <a:avLst/>
          </a:prstGeom>
          <a:solidFill>
            <a:schemeClr val="accent3"/>
          </a:solidFill>
          <a:ln/>
        </p:spPr>
        <p:txBody>
          <a:bodyPr wrap="square" lIns="0" tIns="0" rIns="0" bIns="0" rtlCol="0" anchor="ctr"/>
          <a:lstStyle/>
          <a:p>
            <a:pPr algn="ctr" indent="0" marL="0">
              <a:buNone/>
            </a:pPr>
            <a:r>
              <a:rPr lang="en-US" sz="1200" b="1" dirty="0">
                <a:solidFill>
                  <a:schemeClr val="bg1"/>
                </a:solidFill>
              </a:rPr>
              <a:t>c</a:t>
            </a:r>
            <a:endParaRPr lang="en-US" sz="1200" dirty="0"/>
          </a:p>
        </p:txBody>
      </p:sp>
      <p:sp>
        <p:nvSpPr>
          <p:cNvPr id="30" name="Text 125"/>
          <p:cNvSpPr txBox="1"/>
          <p:nvPr/>
        </p:nvSpPr>
        <p:spPr>
          <a:xfrm>
            <a:off x="5120640" y="4229100"/>
            <a:ext cx="6339535" cy="379476"/>
          </a:xfrm>
          <a:prstGeom prst="rect">
            <a:avLst/>
          </a:prstGeom>
          <a:noFill/>
          <a:ln/>
        </p:spPr>
        <p:txBody>
          <a:bodyPr wrap="square" lIns="0" tIns="0" rIns="0" bIns="0" rtlCol="0" anchor="ctr"/>
          <a:lstStyle/>
          <a:p>
            <a:pPr indent="0" marL="0">
              <a:buNone/>
            </a:pPr>
            <a:r>
              <a:rPr lang="en-US" sz="1600" dirty="0">
                <a:solidFill>
                  <a:schemeClr val="tx1"/>
                </a:solidFill>
              </a:rPr>
              <a:t>A powerful trading corporation founded in 1600</a:t>
            </a:r>
            <a:endParaRPr lang="en-US" sz="1600" dirty="0"/>
          </a:p>
        </p:txBody>
      </p:sp>
      <p:sp>
        <p:nvSpPr>
          <p:cNvPr id="31" name="Badge 126"/>
          <p:cNvSpPr txBox="1"/>
          <p:nvPr/>
        </p:nvSpPr>
        <p:spPr>
          <a:xfrm>
            <a:off x="731520" y="4645152"/>
            <a:ext cx="301752" cy="301752"/>
          </a:xfrm>
          <a:prstGeom prst="ellipse">
            <a:avLst/>
          </a:prstGeom>
          <a:solidFill>
            <a:schemeClr val="tx2"/>
          </a:solidFill>
          <a:ln/>
        </p:spPr>
        <p:txBody>
          <a:bodyPr wrap="square" lIns="0" tIns="0" rIns="0" bIns="0" rtlCol="0" anchor="ctr"/>
          <a:lstStyle/>
          <a:p>
            <a:pPr algn="ctr" indent="0" marL="0">
              <a:buNone/>
            </a:pPr>
            <a:r>
              <a:rPr lang="en-US" sz="1200" b="1" dirty="0">
                <a:solidFill>
                  <a:schemeClr val="bg1"/>
                </a:solidFill>
              </a:rPr>
              <a:t>7</a:t>
            </a:r>
            <a:endParaRPr lang="en-US" sz="1200" dirty="0"/>
          </a:p>
        </p:txBody>
      </p:sp>
      <p:sp>
        <p:nvSpPr>
          <p:cNvPr id="32" name="Text 127"/>
          <p:cNvSpPr txBox="1"/>
          <p:nvPr/>
        </p:nvSpPr>
        <p:spPr>
          <a:xfrm>
            <a:off x="1188720" y="4608576"/>
            <a:ext cx="3200400" cy="379476"/>
          </a:xfrm>
          <a:prstGeom prst="rect">
            <a:avLst/>
          </a:prstGeom>
          <a:noFill/>
          <a:ln/>
        </p:spPr>
        <p:txBody>
          <a:bodyPr wrap="square" lIns="0" tIns="0" rIns="0" bIns="0" rtlCol="0" anchor="ctr"/>
          <a:lstStyle/>
          <a:p>
            <a:pPr indent="0" marL="0">
              <a:buNone/>
            </a:pPr>
            <a:r>
              <a:rPr lang="en-US" sz="1700" b="1" dirty="0">
                <a:solidFill>
                  <a:schemeClr val="tx2"/>
                </a:solidFill>
              </a:rPr>
              <a:t>Westminster Abbey</a:t>
            </a:r>
            <a:endParaRPr lang="en-US" sz="1700" dirty="0"/>
          </a:p>
        </p:txBody>
      </p:sp>
      <p:sp>
        <p:nvSpPr>
          <p:cNvPr id="33" name="Badge 128"/>
          <p:cNvSpPr txBox="1"/>
          <p:nvPr/>
        </p:nvSpPr>
        <p:spPr>
          <a:xfrm>
            <a:off x="4663440" y="4645152"/>
            <a:ext cx="301752" cy="301752"/>
          </a:xfrm>
          <a:prstGeom prst="ellipse">
            <a:avLst/>
          </a:prstGeom>
          <a:solidFill>
            <a:schemeClr val="accent3"/>
          </a:solidFill>
          <a:ln/>
        </p:spPr>
        <p:txBody>
          <a:bodyPr wrap="square" lIns="0" tIns="0" rIns="0" bIns="0" rtlCol="0" anchor="ctr"/>
          <a:lstStyle/>
          <a:p>
            <a:pPr algn="ctr" indent="0" marL="0">
              <a:buNone/>
            </a:pPr>
            <a:r>
              <a:rPr lang="en-US" sz="1200" b="1" dirty="0">
                <a:solidFill>
                  <a:schemeClr val="bg1"/>
                </a:solidFill>
              </a:rPr>
              <a:t>j</a:t>
            </a:r>
            <a:endParaRPr lang="en-US" sz="1200" dirty="0"/>
          </a:p>
        </p:txBody>
      </p:sp>
      <p:sp>
        <p:nvSpPr>
          <p:cNvPr id="34" name="Text 129"/>
          <p:cNvSpPr txBox="1"/>
          <p:nvPr/>
        </p:nvSpPr>
        <p:spPr>
          <a:xfrm>
            <a:off x="5120640" y="4608576"/>
            <a:ext cx="6339535" cy="379476"/>
          </a:xfrm>
          <a:prstGeom prst="rect">
            <a:avLst/>
          </a:prstGeom>
          <a:noFill/>
          <a:ln/>
        </p:spPr>
        <p:txBody>
          <a:bodyPr wrap="square" lIns="0" tIns="0" rIns="0" bIns="0" rtlCol="0" anchor="ctr"/>
          <a:lstStyle/>
          <a:p>
            <a:pPr indent="0" marL="0">
              <a:buNone/>
            </a:pPr>
            <a:r>
              <a:rPr lang="en-US" sz="1600" dirty="0">
                <a:solidFill>
                  <a:schemeClr val="tx1"/>
                </a:solidFill>
              </a:rPr>
              <a:t>A famous Gothic church where monarchs are crowned</a:t>
            </a:r>
            <a:endParaRPr lang="en-US" sz="1600" dirty="0"/>
          </a:p>
        </p:txBody>
      </p:sp>
      <p:sp>
        <p:nvSpPr>
          <p:cNvPr id="35" name="Badge 130"/>
          <p:cNvSpPr txBox="1"/>
          <p:nvPr/>
        </p:nvSpPr>
        <p:spPr>
          <a:xfrm>
            <a:off x="731520" y="5024628"/>
            <a:ext cx="301752" cy="301752"/>
          </a:xfrm>
          <a:prstGeom prst="ellipse">
            <a:avLst/>
          </a:prstGeom>
          <a:solidFill>
            <a:schemeClr val="tx2"/>
          </a:solidFill>
          <a:ln/>
        </p:spPr>
        <p:txBody>
          <a:bodyPr wrap="square" lIns="0" tIns="0" rIns="0" bIns="0" rtlCol="0" anchor="ctr"/>
          <a:lstStyle/>
          <a:p>
            <a:pPr algn="ctr" indent="0" marL="0">
              <a:buNone/>
            </a:pPr>
            <a:r>
              <a:rPr lang="en-US" sz="1200" b="1" dirty="0">
                <a:solidFill>
                  <a:schemeClr val="bg1"/>
                </a:solidFill>
              </a:rPr>
              <a:t>8</a:t>
            </a:r>
            <a:endParaRPr lang="en-US" sz="1200" dirty="0"/>
          </a:p>
        </p:txBody>
      </p:sp>
      <p:sp>
        <p:nvSpPr>
          <p:cNvPr id="36" name="Text 131"/>
          <p:cNvSpPr txBox="1"/>
          <p:nvPr/>
        </p:nvSpPr>
        <p:spPr>
          <a:xfrm>
            <a:off x="1188720" y="4988052"/>
            <a:ext cx="3200400" cy="379476"/>
          </a:xfrm>
          <a:prstGeom prst="rect">
            <a:avLst/>
          </a:prstGeom>
          <a:noFill/>
          <a:ln/>
        </p:spPr>
        <p:txBody>
          <a:bodyPr wrap="square" lIns="0" tIns="0" rIns="0" bIns="0" rtlCol="0" anchor="ctr"/>
          <a:lstStyle/>
          <a:p>
            <a:pPr indent="0" marL="0">
              <a:buNone/>
            </a:pPr>
            <a:r>
              <a:rPr lang="en-US" sz="1700" b="1" dirty="0">
                <a:solidFill>
                  <a:schemeClr val="tx2"/>
                </a:solidFill>
              </a:rPr>
              <a:t>the Norman Conquest</a:t>
            </a:r>
            <a:endParaRPr lang="en-US" sz="1700" dirty="0"/>
          </a:p>
        </p:txBody>
      </p:sp>
      <p:sp>
        <p:nvSpPr>
          <p:cNvPr id="37" name="Badge 132"/>
          <p:cNvSpPr txBox="1"/>
          <p:nvPr/>
        </p:nvSpPr>
        <p:spPr>
          <a:xfrm>
            <a:off x="4663440" y="5024628"/>
            <a:ext cx="301752" cy="301752"/>
          </a:xfrm>
          <a:prstGeom prst="ellipse">
            <a:avLst/>
          </a:prstGeom>
          <a:solidFill>
            <a:schemeClr val="accent3"/>
          </a:solidFill>
          <a:ln/>
        </p:spPr>
        <p:txBody>
          <a:bodyPr wrap="square" lIns="0" tIns="0" rIns="0" bIns="0" rtlCol="0" anchor="ctr"/>
          <a:lstStyle/>
          <a:p>
            <a:pPr algn="ctr" indent="0" marL="0">
              <a:buNone/>
            </a:pPr>
            <a:r>
              <a:rPr lang="en-US" sz="1200" b="1" dirty="0">
                <a:solidFill>
                  <a:schemeClr val="bg1"/>
                </a:solidFill>
              </a:rPr>
              <a:t>h</a:t>
            </a:r>
            <a:endParaRPr lang="en-US" sz="1200" dirty="0"/>
          </a:p>
        </p:txBody>
      </p:sp>
      <p:sp>
        <p:nvSpPr>
          <p:cNvPr id="38" name="Text 133"/>
          <p:cNvSpPr txBox="1"/>
          <p:nvPr/>
        </p:nvSpPr>
        <p:spPr>
          <a:xfrm>
            <a:off x="5120640" y="4988052"/>
            <a:ext cx="6339535" cy="379476"/>
          </a:xfrm>
          <a:prstGeom prst="rect">
            <a:avLst/>
          </a:prstGeom>
          <a:noFill/>
          <a:ln/>
        </p:spPr>
        <p:txBody>
          <a:bodyPr wrap="square" lIns="0" tIns="0" rIns="0" bIns="0" rtlCol="0" anchor="ctr"/>
          <a:lstStyle/>
          <a:p>
            <a:pPr indent="0" marL="0">
              <a:buNone/>
            </a:pPr>
            <a:r>
              <a:rPr lang="en-US" sz="1600" dirty="0">
                <a:solidFill>
                  <a:schemeClr val="tx1"/>
                </a:solidFill>
              </a:rPr>
              <a:t>William I's takeover of England in 1066</a:t>
            </a:r>
            <a:endParaRPr lang="en-US" sz="1600" dirty="0"/>
          </a:p>
        </p:txBody>
      </p:sp>
      <p:sp>
        <p:nvSpPr>
          <p:cNvPr id="39" name="Badge 134"/>
          <p:cNvSpPr txBox="1"/>
          <p:nvPr/>
        </p:nvSpPr>
        <p:spPr>
          <a:xfrm>
            <a:off x="731520" y="5404104"/>
            <a:ext cx="301752" cy="301752"/>
          </a:xfrm>
          <a:prstGeom prst="ellipse">
            <a:avLst/>
          </a:prstGeom>
          <a:solidFill>
            <a:schemeClr val="tx2"/>
          </a:solidFill>
          <a:ln/>
        </p:spPr>
        <p:txBody>
          <a:bodyPr wrap="square" lIns="0" tIns="0" rIns="0" bIns="0" rtlCol="0" anchor="ctr"/>
          <a:lstStyle/>
          <a:p>
            <a:pPr algn="ctr" indent="0" marL="0">
              <a:buNone/>
            </a:pPr>
            <a:r>
              <a:rPr lang="en-US" sz="1200" b="1" dirty="0">
                <a:solidFill>
                  <a:schemeClr val="bg1"/>
                </a:solidFill>
              </a:rPr>
              <a:t>9</a:t>
            </a:r>
            <a:endParaRPr lang="en-US" sz="1200" dirty="0"/>
          </a:p>
        </p:txBody>
      </p:sp>
      <p:sp>
        <p:nvSpPr>
          <p:cNvPr id="40" name="Text 135"/>
          <p:cNvSpPr txBox="1"/>
          <p:nvPr/>
        </p:nvSpPr>
        <p:spPr>
          <a:xfrm>
            <a:off x="1188720" y="5367528"/>
            <a:ext cx="3200400" cy="379476"/>
          </a:xfrm>
          <a:prstGeom prst="rect">
            <a:avLst/>
          </a:prstGeom>
          <a:noFill/>
          <a:ln/>
        </p:spPr>
        <p:txBody>
          <a:bodyPr wrap="square" lIns="0" tIns="0" rIns="0" bIns="0" rtlCol="0" anchor="ctr"/>
          <a:lstStyle/>
          <a:p>
            <a:pPr indent="0" marL="0">
              <a:buNone/>
            </a:pPr>
            <a:r>
              <a:rPr lang="en-US" sz="1700" b="1" dirty="0">
                <a:solidFill>
                  <a:schemeClr val="tx2"/>
                </a:solidFill>
              </a:rPr>
              <a:t>the Blitz</a:t>
            </a:r>
            <a:endParaRPr lang="en-US" sz="1700" dirty="0"/>
          </a:p>
        </p:txBody>
      </p:sp>
      <p:sp>
        <p:nvSpPr>
          <p:cNvPr id="41" name="Badge 136"/>
          <p:cNvSpPr txBox="1"/>
          <p:nvPr/>
        </p:nvSpPr>
        <p:spPr>
          <a:xfrm>
            <a:off x="4663440" y="5404104"/>
            <a:ext cx="301752" cy="301752"/>
          </a:xfrm>
          <a:prstGeom prst="ellipse">
            <a:avLst/>
          </a:prstGeom>
          <a:solidFill>
            <a:schemeClr val="accent3"/>
          </a:solidFill>
          <a:ln/>
        </p:spPr>
        <p:txBody>
          <a:bodyPr wrap="square" lIns="0" tIns="0" rIns="0" bIns="0" rtlCol="0" anchor="ctr"/>
          <a:lstStyle/>
          <a:p>
            <a:pPr algn="ctr" indent="0" marL="0">
              <a:buNone/>
            </a:pPr>
            <a:r>
              <a:rPr lang="en-US" sz="1200" b="1" dirty="0">
                <a:solidFill>
                  <a:schemeClr val="bg1"/>
                </a:solidFill>
              </a:rPr>
              <a:t>d</a:t>
            </a:r>
            <a:endParaRPr lang="en-US" sz="1200" dirty="0"/>
          </a:p>
        </p:txBody>
      </p:sp>
      <p:sp>
        <p:nvSpPr>
          <p:cNvPr id="42" name="Text 137"/>
          <p:cNvSpPr txBox="1"/>
          <p:nvPr/>
        </p:nvSpPr>
        <p:spPr>
          <a:xfrm>
            <a:off x="5120640" y="5367528"/>
            <a:ext cx="6339535" cy="379476"/>
          </a:xfrm>
          <a:prstGeom prst="rect">
            <a:avLst/>
          </a:prstGeom>
          <a:noFill/>
          <a:ln/>
        </p:spPr>
        <p:txBody>
          <a:bodyPr wrap="square" lIns="0" tIns="0" rIns="0" bIns="0" rtlCol="0" anchor="ctr"/>
          <a:lstStyle/>
          <a:p>
            <a:pPr indent="0" marL="0">
              <a:buNone/>
            </a:pPr>
            <a:r>
              <a:rPr lang="en-US" sz="1600" dirty="0">
                <a:solidFill>
                  <a:schemeClr val="tx1"/>
                </a:solidFill>
              </a:rPr>
              <a:t>The German bombing campaign on London in WWII</a:t>
            </a:r>
            <a:endParaRPr lang="en-US" sz="1600" dirty="0"/>
          </a:p>
        </p:txBody>
      </p:sp>
      <p:sp>
        <p:nvSpPr>
          <p:cNvPr id="43" name="Badge 138"/>
          <p:cNvSpPr txBox="1"/>
          <p:nvPr/>
        </p:nvSpPr>
        <p:spPr>
          <a:xfrm>
            <a:off x="731520" y="5783580"/>
            <a:ext cx="301752" cy="301752"/>
          </a:xfrm>
          <a:prstGeom prst="ellipse">
            <a:avLst/>
          </a:prstGeom>
          <a:solidFill>
            <a:schemeClr val="tx2"/>
          </a:solidFill>
          <a:ln/>
        </p:spPr>
        <p:txBody>
          <a:bodyPr wrap="square" lIns="0" tIns="0" rIns="0" bIns="0" rtlCol="0" anchor="ctr"/>
          <a:lstStyle/>
          <a:p>
            <a:pPr algn="ctr" indent="0" marL="0">
              <a:buNone/>
            </a:pPr>
            <a:r>
              <a:rPr lang="en-US" sz="1200" b="1" dirty="0">
                <a:solidFill>
                  <a:schemeClr val="bg1"/>
                </a:solidFill>
              </a:rPr>
              <a:t>10</a:t>
            </a:r>
            <a:endParaRPr lang="en-US" sz="1200" dirty="0"/>
          </a:p>
        </p:txBody>
      </p:sp>
      <p:sp>
        <p:nvSpPr>
          <p:cNvPr id="44" name="Text 139"/>
          <p:cNvSpPr txBox="1"/>
          <p:nvPr/>
        </p:nvSpPr>
        <p:spPr>
          <a:xfrm>
            <a:off x="1188720" y="5747004"/>
            <a:ext cx="3200400" cy="379476"/>
          </a:xfrm>
          <a:prstGeom prst="rect">
            <a:avLst/>
          </a:prstGeom>
          <a:noFill/>
          <a:ln/>
        </p:spPr>
        <p:txBody>
          <a:bodyPr wrap="square" lIns="0" tIns="0" rIns="0" bIns="0" rtlCol="0" anchor="ctr"/>
          <a:lstStyle/>
          <a:p>
            <a:pPr indent="0" marL="0">
              <a:buNone/>
            </a:pPr>
            <a:r>
              <a:rPr lang="en-US" sz="1700" b="1" dirty="0">
                <a:solidFill>
                  <a:schemeClr val="tx2"/>
                </a:solidFill>
              </a:rPr>
              <a:t>urban sprawl</a:t>
            </a:r>
            <a:endParaRPr lang="en-US" sz="1700" dirty="0"/>
          </a:p>
        </p:txBody>
      </p:sp>
      <p:sp>
        <p:nvSpPr>
          <p:cNvPr id="45" name="Badge 140"/>
          <p:cNvSpPr txBox="1"/>
          <p:nvPr/>
        </p:nvSpPr>
        <p:spPr>
          <a:xfrm>
            <a:off x="4663440" y="5783580"/>
            <a:ext cx="301752" cy="301752"/>
          </a:xfrm>
          <a:prstGeom prst="ellipse">
            <a:avLst/>
          </a:prstGeom>
          <a:solidFill>
            <a:schemeClr val="accent3"/>
          </a:solidFill>
          <a:ln/>
        </p:spPr>
        <p:txBody>
          <a:bodyPr wrap="square" lIns="0" tIns="0" rIns="0" bIns="0" rtlCol="0" anchor="ctr"/>
          <a:lstStyle/>
          <a:p>
            <a:pPr algn="ctr" indent="0" marL="0">
              <a:buNone/>
            </a:pPr>
            <a:r>
              <a:rPr lang="en-US" sz="1200" b="1" dirty="0">
                <a:solidFill>
                  <a:schemeClr val="bg1"/>
                </a:solidFill>
              </a:rPr>
              <a:t>g</a:t>
            </a:r>
            <a:endParaRPr lang="en-US" sz="1200" dirty="0"/>
          </a:p>
        </p:txBody>
      </p:sp>
      <p:sp>
        <p:nvSpPr>
          <p:cNvPr id="46" name="Text 141"/>
          <p:cNvSpPr txBox="1"/>
          <p:nvPr/>
        </p:nvSpPr>
        <p:spPr>
          <a:xfrm>
            <a:off x="5120640" y="5747004"/>
            <a:ext cx="6339535" cy="379476"/>
          </a:xfrm>
          <a:prstGeom prst="rect">
            <a:avLst/>
          </a:prstGeom>
          <a:noFill/>
          <a:ln/>
        </p:spPr>
        <p:txBody>
          <a:bodyPr wrap="square" lIns="0" tIns="0" rIns="0" bIns="0" rtlCol="0" anchor="ctr"/>
          <a:lstStyle/>
          <a:p>
            <a:pPr indent="0" marL="0">
              <a:buNone/>
            </a:pPr>
            <a:r>
              <a:rPr lang="en-US" sz="1600" dirty="0">
                <a:solidFill>
                  <a:schemeClr val="tx1"/>
                </a:solidFill>
              </a:rPr>
              <a:t>The uncontrolled growth of a city into surrounding areas</a:t>
            </a:r>
            <a:endParaRPr lang="en-US" sz="1600" dirty="0"/>
          </a:p>
        </p:txBody>
      </p:sp>
      <p:sp>
        <p:nvSpPr>
          <p:cNvPr id="25" name="Slide Number Placeholder 0"/>
          <p:cNvSpPr>
            <a:spLocks noGrp="1"/>
          </p:cNvSpPr>
          <p:nvPr>
            <p:ph type="sldNum" sz="quarter" idx="4294967295"/>
          </p:nvPr>
        </p:nvSpPr>
        <p:spPr>
          <a:xfrm>
            <a:off x="10728655" y="6400800"/>
            <a:ext cx="9144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1"/>
          <p:cNvSpPr/>
          <p:nvPr>
            <p:ph idx="101" type="body" hasCustomPrompt="1"/>
          </p:nvPr>
        </p:nvSpPr>
        <p:spPr>
          <a:xfrm>
            <a:off x="548640" y="329184"/>
            <a:ext cx="7772400" cy="329184"/>
          </a:xfrm>
          <a:prstGeom prst="rect">
            <a:avLst/>
          </a:prstGeom>
          <a:noFill/>
          <a:ln/>
        </p:spPr>
        <p:txBody>
          <a:bodyPr wrap="square" lIns="0" tIns="0" rIns="0" bIns="0" rtlCol="0" anchor="ctr"/>
          <a:lstStyle/>
          <a:p>
            <a:pPr indent="0" marL="0">
              <a:buNone/>
            </a:pPr>
            <a:r>
              <a:rPr lang="en-US" sz="1300" b="1" spc="200" kern="0" dirty="0">
                <a:solidFill>
                  <a:schemeClr val="accent1"/>
                </a:solidFill>
              </a:rPr>
              <a:t>B  ·  KEY VOCABULARY</a:t>
            </a:r>
            <a:endParaRPr lang="en-US" sz="1300" dirty="0"/>
          </a:p>
        </p:txBody>
      </p:sp>
      <p:sp>
        <p:nvSpPr>
          <p:cNvPr id="3" name="Text 1"/>
          <p:cNvSpPr/>
          <p:nvPr>
            <p:ph idx="102" type="title" hasCustomPrompt="1"/>
          </p:nvPr>
        </p:nvSpPr>
        <p:spPr>
          <a:xfrm>
            <a:off x="548640" y="676656"/>
            <a:ext cx="11094415" cy="749808"/>
          </a:xfrm>
          <a:prstGeom prst="rect">
            <a:avLst/>
          </a:prstGeom>
          <a:noFill/>
          <a:ln/>
        </p:spPr>
        <p:txBody>
          <a:bodyPr wrap="square" lIns="0" tIns="0" rIns="0" bIns="0" rtlCol="0" anchor="ctr"/>
          <a:lstStyle/>
          <a:p>
            <a:pPr algn="l" indent="0" marL="0">
              <a:buNone/>
            </a:pPr>
            <a:r>
              <a:rPr lang="en-US" sz="3400" b="1" dirty="0">
                <a:solidFill>
                  <a:schemeClr val="tx2"/>
                </a:solidFill>
              </a:rPr>
              <a:t>Task 4: Complete the sentences</a:t>
            </a:r>
            <a:endParaRPr lang="en-US" sz="3400" dirty="0"/>
          </a:p>
        </p:txBody>
      </p:sp>
      <p:sp>
        <p:nvSpPr>
          <p:cNvPr id="4" name="Text 1"/>
          <p:cNvSpPr/>
          <p:nvPr>
            <p:ph idx="103" type="body" hasCustomPrompt="1"/>
          </p:nvPr>
        </p:nvSpPr>
        <p:spPr>
          <a:xfrm>
            <a:off x="548640" y="1463040"/>
            <a:ext cx="11094415" cy="640080"/>
          </a:xfrm>
          <a:prstGeom prst="rect">
            <a:avLst/>
          </a:prstGeom>
          <a:noFill/>
          <a:ln/>
        </p:spPr>
        <p:txBody>
          <a:bodyPr wrap="square" lIns="0" tIns="0" rIns="0" bIns="0" rtlCol="0" anchor="t"/>
          <a:lstStyle/>
          <a:p>
            <a:pPr indent="0" marL="0">
              <a:buNone/>
            </a:pPr>
            <a:r>
              <a:rPr lang="en-US" sz="1800" dirty="0">
                <a:solidFill>
                  <a:schemeClr val="tx1"/>
                </a:solidFill>
              </a:rPr>
              <a:t>Write 1–8 and the missing word. Use each word once. Change the form if necessary.</a:t>
            </a:r>
            <a:endParaRPr lang="en-US" sz="1800" dirty="0"/>
          </a:p>
        </p:txBody>
      </p:sp>
      <p:sp>
        <p:nvSpPr>
          <p:cNvPr id="6" name="Pill 142"/>
          <p:cNvSpPr txBox="1"/>
          <p:nvPr/>
        </p:nvSpPr>
        <p:spPr>
          <a:xfrm>
            <a:off x="8671255" y="274320"/>
            <a:ext cx="2971800" cy="384048"/>
          </a:xfrm>
          <a:prstGeom prst="roundRect">
            <a:avLst>
              <a:gd name="adj" fmla="val 50000"/>
            </a:avLst>
          </a:prstGeom>
          <a:solidFill>
            <a:schemeClr val="bg2"/>
          </a:solidFill>
          <a:ln/>
        </p:spPr>
        <p:txBody>
          <a:bodyPr wrap="square" lIns="0" tIns="0" rIns="0" bIns="0" rtlCol="0" anchor="ctr"/>
          <a:lstStyle/>
          <a:p>
            <a:pPr algn="ctr" indent="0" marL="0">
              <a:buNone/>
            </a:pPr>
            <a:r>
              <a:rPr lang="en-US" sz="1300" b="1" dirty="0">
                <a:solidFill>
                  <a:schemeClr val="tx2"/>
                </a:solidFill>
              </a:rPr>
              <a:t>Alone, then pairs  ·  3 min</a:t>
            </a:r>
            <a:endParaRPr lang="en-US" sz="1300" dirty="0"/>
          </a:p>
        </p:txBody>
      </p:sp>
      <p:sp>
        <p:nvSpPr>
          <p:cNvPr id="7" name="Pill 143"/>
          <p:cNvSpPr txBox="1"/>
          <p:nvPr/>
        </p:nvSpPr>
        <p:spPr>
          <a:xfrm>
            <a:off x="548640" y="2194560"/>
            <a:ext cx="1152144" cy="457200"/>
          </a:xfrm>
          <a:prstGeom prst="roundRect">
            <a:avLst>
              <a:gd name="adj" fmla="val 50000"/>
            </a:avLst>
          </a:prstGeom>
          <a:solidFill>
            <a:schemeClr val="tx2"/>
          </a:solidFill>
          <a:ln/>
        </p:spPr>
        <p:txBody>
          <a:bodyPr wrap="square" lIns="0" tIns="0" rIns="0" bIns="0" rtlCol="0" anchor="ctr"/>
          <a:lstStyle/>
          <a:p>
            <a:pPr algn="ctr" indent="0" marL="0">
              <a:buNone/>
            </a:pPr>
            <a:r>
              <a:rPr lang="en-US" sz="1500" b="1" dirty="0">
                <a:solidFill>
                  <a:schemeClr val="bg1"/>
                </a:solidFill>
              </a:rPr>
              <a:t>decimated</a:t>
            </a:r>
            <a:endParaRPr lang="en-US" sz="1500" dirty="0"/>
          </a:p>
        </p:txBody>
      </p:sp>
      <p:sp>
        <p:nvSpPr>
          <p:cNvPr id="8" name="Pill 144"/>
          <p:cNvSpPr txBox="1"/>
          <p:nvPr/>
        </p:nvSpPr>
        <p:spPr>
          <a:xfrm>
            <a:off x="1810512" y="2194560"/>
            <a:ext cx="1060704" cy="457200"/>
          </a:xfrm>
          <a:prstGeom prst="roundRect">
            <a:avLst>
              <a:gd name="adj" fmla="val 50000"/>
            </a:avLst>
          </a:prstGeom>
          <a:solidFill>
            <a:schemeClr val="tx2"/>
          </a:solidFill>
          <a:ln/>
        </p:spPr>
        <p:txBody>
          <a:bodyPr wrap="square" lIns="0" tIns="0" rIns="0" bIns="0" rtlCol="0" anchor="ctr"/>
          <a:lstStyle/>
          <a:p>
            <a:pPr algn="ctr" indent="0" marL="0">
              <a:buNone/>
            </a:pPr>
            <a:r>
              <a:rPr lang="en-US" sz="1500" b="1" dirty="0">
                <a:solidFill>
                  <a:schemeClr val="bg1"/>
                </a:solidFill>
              </a:rPr>
              <a:t>thriving</a:t>
            </a:r>
            <a:endParaRPr lang="en-US" sz="1500" dirty="0"/>
          </a:p>
        </p:txBody>
      </p:sp>
      <p:sp>
        <p:nvSpPr>
          <p:cNvPr id="9" name="Pill 145"/>
          <p:cNvSpPr txBox="1"/>
          <p:nvPr/>
        </p:nvSpPr>
        <p:spPr>
          <a:xfrm>
            <a:off x="2980944" y="2194560"/>
            <a:ext cx="1609344" cy="457200"/>
          </a:xfrm>
          <a:prstGeom prst="roundRect">
            <a:avLst>
              <a:gd name="adj" fmla="val 50000"/>
            </a:avLst>
          </a:prstGeom>
          <a:solidFill>
            <a:schemeClr val="tx2"/>
          </a:solidFill>
          <a:ln/>
        </p:spPr>
        <p:txBody>
          <a:bodyPr wrap="square" lIns="0" tIns="0" rIns="0" bIns="0" rtlCol="0" anchor="ctr"/>
          <a:lstStyle/>
          <a:p>
            <a:pPr algn="ctr" indent="0" marL="0">
              <a:buNone/>
            </a:pPr>
            <a:r>
              <a:rPr lang="en-US" sz="1500" b="1" dirty="0">
                <a:solidFill>
                  <a:schemeClr val="bg1"/>
                </a:solidFill>
              </a:rPr>
              <a:t>infrastructure</a:t>
            </a:r>
            <a:endParaRPr lang="en-US" sz="1500" dirty="0"/>
          </a:p>
        </p:txBody>
      </p:sp>
      <p:sp>
        <p:nvSpPr>
          <p:cNvPr id="10" name="Pill 146"/>
          <p:cNvSpPr txBox="1"/>
          <p:nvPr/>
        </p:nvSpPr>
        <p:spPr>
          <a:xfrm>
            <a:off x="4700016" y="2194560"/>
            <a:ext cx="1609344" cy="457200"/>
          </a:xfrm>
          <a:prstGeom prst="roundRect">
            <a:avLst>
              <a:gd name="adj" fmla="val 50000"/>
            </a:avLst>
          </a:prstGeom>
          <a:solidFill>
            <a:schemeClr val="tx2"/>
          </a:solidFill>
          <a:ln/>
        </p:spPr>
        <p:txBody>
          <a:bodyPr wrap="square" lIns="0" tIns="0" rIns="0" bIns="0" rtlCol="0" anchor="ctr"/>
          <a:lstStyle/>
          <a:p>
            <a:pPr algn="ctr" indent="0" marL="0">
              <a:buNone/>
            </a:pPr>
            <a:r>
              <a:rPr lang="en-US" sz="1500" b="1" dirty="0">
                <a:solidFill>
                  <a:schemeClr val="bg1"/>
                </a:solidFill>
              </a:rPr>
              <a:t>reconstruction</a:t>
            </a:r>
            <a:endParaRPr lang="en-US" sz="1500" dirty="0"/>
          </a:p>
        </p:txBody>
      </p:sp>
      <p:sp>
        <p:nvSpPr>
          <p:cNvPr id="11" name="Pill 147"/>
          <p:cNvSpPr txBox="1"/>
          <p:nvPr/>
        </p:nvSpPr>
        <p:spPr>
          <a:xfrm>
            <a:off x="6419088" y="2194560"/>
            <a:ext cx="969264" cy="457200"/>
          </a:xfrm>
          <a:prstGeom prst="roundRect">
            <a:avLst>
              <a:gd name="adj" fmla="val 50000"/>
            </a:avLst>
          </a:prstGeom>
          <a:solidFill>
            <a:schemeClr val="tx2"/>
          </a:solidFill>
          <a:ln/>
        </p:spPr>
        <p:txBody>
          <a:bodyPr wrap="square" lIns="0" tIns="0" rIns="0" bIns="0" rtlCol="0" anchor="ctr"/>
          <a:lstStyle/>
          <a:p>
            <a:pPr algn="ctr" indent="0" marL="0">
              <a:buNone/>
            </a:pPr>
            <a:r>
              <a:rPr lang="en-US" sz="1500" b="1" dirty="0">
                <a:solidFill>
                  <a:schemeClr val="bg1"/>
                </a:solidFill>
              </a:rPr>
              <a:t>pivotal</a:t>
            </a:r>
            <a:endParaRPr lang="en-US" sz="1500" dirty="0"/>
          </a:p>
        </p:txBody>
      </p:sp>
      <p:sp>
        <p:nvSpPr>
          <p:cNvPr id="12" name="Pill 148"/>
          <p:cNvSpPr txBox="1"/>
          <p:nvPr/>
        </p:nvSpPr>
        <p:spPr>
          <a:xfrm>
            <a:off x="7498080" y="2194560"/>
            <a:ext cx="1060704" cy="457200"/>
          </a:xfrm>
          <a:prstGeom prst="roundRect">
            <a:avLst>
              <a:gd name="adj" fmla="val 50000"/>
            </a:avLst>
          </a:prstGeom>
          <a:solidFill>
            <a:schemeClr val="tx2"/>
          </a:solidFill>
          <a:ln/>
        </p:spPr>
        <p:txBody>
          <a:bodyPr wrap="square" lIns="0" tIns="0" rIns="0" bIns="0" rtlCol="0" anchor="ctr"/>
          <a:lstStyle/>
          <a:p>
            <a:pPr algn="ctr" indent="0" marL="0">
              <a:buNone/>
            </a:pPr>
            <a:r>
              <a:rPr lang="en-US" sz="1500" b="1" dirty="0">
                <a:solidFill>
                  <a:schemeClr val="bg1"/>
                </a:solidFill>
              </a:rPr>
              <a:t>commerce</a:t>
            </a:r>
            <a:endParaRPr lang="en-US" sz="1500" dirty="0"/>
          </a:p>
        </p:txBody>
      </p:sp>
      <p:sp>
        <p:nvSpPr>
          <p:cNvPr id="13" name="Pill 149"/>
          <p:cNvSpPr txBox="1"/>
          <p:nvPr/>
        </p:nvSpPr>
        <p:spPr>
          <a:xfrm>
            <a:off x="8668512" y="2194560"/>
            <a:ext cx="1243584" cy="457200"/>
          </a:xfrm>
          <a:prstGeom prst="roundRect">
            <a:avLst>
              <a:gd name="adj" fmla="val 50000"/>
            </a:avLst>
          </a:prstGeom>
          <a:solidFill>
            <a:schemeClr val="tx2"/>
          </a:solidFill>
          <a:ln/>
        </p:spPr>
        <p:txBody>
          <a:bodyPr wrap="square" lIns="0" tIns="0" rIns="0" bIns="0" rtlCol="0" anchor="ctr"/>
          <a:lstStyle/>
          <a:p>
            <a:pPr algn="ctr" indent="0" marL="0">
              <a:buNone/>
            </a:pPr>
            <a:r>
              <a:rPr lang="en-US" sz="1500" b="1" dirty="0">
                <a:solidFill>
                  <a:schemeClr val="bg1"/>
                </a:solidFill>
              </a:rPr>
              <a:t>metropolis</a:t>
            </a:r>
            <a:endParaRPr lang="en-US" sz="1500" dirty="0"/>
          </a:p>
        </p:txBody>
      </p:sp>
      <p:sp>
        <p:nvSpPr>
          <p:cNvPr id="14" name="Pill 150"/>
          <p:cNvSpPr txBox="1"/>
          <p:nvPr/>
        </p:nvSpPr>
        <p:spPr>
          <a:xfrm>
            <a:off x="10021824" y="2194560"/>
            <a:ext cx="1060704" cy="457200"/>
          </a:xfrm>
          <a:prstGeom prst="roundRect">
            <a:avLst>
              <a:gd name="adj" fmla="val 50000"/>
            </a:avLst>
          </a:prstGeom>
          <a:solidFill>
            <a:schemeClr val="tx2"/>
          </a:solidFill>
          <a:ln/>
        </p:spPr>
        <p:txBody>
          <a:bodyPr wrap="square" lIns="0" tIns="0" rIns="0" bIns="0" rtlCol="0" anchor="ctr"/>
          <a:lstStyle/>
          <a:p>
            <a:pPr algn="ctr" indent="0" marL="0">
              <a:buNone/>
            </a:pPr>
            <a:r>
              <a:rPr lang="en-US" sz="1500" b="1" dirty="0">
                <a:solidFill>
                  <a:schemeClr val="bg1"/>
                </a:solidFill>
              </a:rPr>
              <a:t>excavate</a:t>
            </a:r>
            <a:endParaRPr lang="en-US" sz="1500" dirty="0"/>
          </a:p>
        </p:txBody>
      </p:sp>
      <p:sp>
        <p:nvSpPr>
          <p:cNvPr id="15" name="Card 151"/>
          <p:cNvSpPr/>
          <p:nvPr/>
        </p:nvSpPr>
        <p:spPr>
          <a:xfrm>
            <a:off x="548640" y="2834640"/>
            <a:ext cx="5410048" cy="786384"/>
          </a:xfrm>
          <a:prstGeom prst="roundRect">
            <a:avLst>
              <a:gd name="adj" fmla="val 11628"/>
            </a:avLst>
          </a:prstGeom>
          <a:solidFill>
            <a:schemeClr val="bg2"/>
          </a:solidFill>
          <a:ln/>
        </p:spPr>
      </p:sp>
      <p:sp>
        <p:nvSpPr>
          <p:cNvPr id="16" name="Badge 152"/>
          <p:cNvSpPr txBox="1"/>
          <p:nvPr/>
        </p:nvSpPr>
        <p:spPr>
          <a:xfrm>
            <a:off x="713232" y="3035808"/>
            <a:ext cx="384048" cy="384048"/>
          </a:xfrm>
          <a:prstGeom prst="ellipse">
            <a:avLst/>
          </a:prstGeom>
          <a:solidFill>
            <a:schemeClr val="tx2"/>
          </a:solidFill>
          <a:ln/>
        </p:spPr>
        <p:txBody>
          <a:bodyPr wrap="square" lIns="0" tIns="0" rIns="0" bIns="0" rtlCol="0" anchor="ctr"/>
          <a:lstStyle/>
          <a:p>
            <a:pPr algn="ctr" indent="0" marL="0">
              <a:buNone/>
            </a:pPr>
            <a:r>
              <a:rPr lang="en-US" sz="1400" b="1" dirty="0">
                <a:solidFill>
                  <a:schemeClr val="bg1"/>
                </a:solidFill>
              </a:rPr>
              <a:t>1</a:t>
            </a:r>
            <a:endParaRPr lang="en-US" sz="1400" dirty="0"/>
          </a:p>
        </p:txBody>
      </p:sp>
      <p:sp>
        <p:nvSpPr>
          <p:cNvPr id="17" name="Text 153"/>
          <p:cNvSpPr txBox="1"/>
          <p:nvPr/>
        </p:nvSpPr>
        <p:spPr>
          <a:xfrm>
            <a:off x="1261872" y="2834640"/>
            <a:ext cx="4541368" cy="786384"/>
          </a:xfrm>
          <a:prstGeom prst="rect">
            <a:avLst/>
          </a:prstGeom>
          <a:noFill/>
          <a:ln/>
        </p:spPr>
        <p:txBody>
          <a:bodyPr wrap="square" lIns="0" tIns="0" rIns="0" bIns="0" rtlCol="0" anchor="ctr"/>
          <a:lstStyle/>
          <a:p>
            <a:pPr indent="0" marL="0">
              <a:buNone/>
            </a:pPr>
            <a:r>
              <a:rPr lang="en-US" sz="1600" dirty="0">
                <a:solidFill>
                  <a:schemeClr val="tx1"/>
                </a:solidFill>
              </a:rPr>
              <a:t>The Romans built roads, walls, and public buildings, laying the </a:t>
            </a:r>
            <a:pPr indent="0" marL="0">
              <a:buNone/>
            </a:pPr>
            <a:r>
              <a:rPr lang="en-US" sz="1600" dirty="0">
                <a:solidFill>
                  <a:schemeClr val="tx1"/>
                </a:solidFill>
              </a:rPr>
              <a:t>__________</a:t>
            </a:r>
            <a:pPr indent="0" marL="0">
              <a:buNone/>
            </a:pPr>
            <a:r>
              <a:rPr lang="en-US" sz="1600" dirty="0">
                <a:solidFill>
                  <a:schemeClr val="tx1"/>
                </a:solidFill>
              </a:rPr>
              <a:t> for London's future growth.</a:t>
            </a:r>
            <a:endParaRPr lang="en-US" sz="1600" dirty="0"/>
          </a:p>
        </p:txBody>
      </p:sp>
      <p:sp>
        <p:nvSpPr>
          <p:cNvPr id="18" name="Card 154"/>
          <p:cNvSpPr/>
          <p:nvPr/>
        </p:nvSpPr>
        <p:spPr>
          <a:xfrm>
            <a:off x="548640" y="3694176"/>
            <a:ext cx="5410048" cy="786384"/>
          </a:xfrm>
          <a:prstGeom prst="roundRect">
            <a:avLst>
              <a:gd name="adj" fmla="val 11628"/>
            </a:avLst>
          </a:prstGeom>
          <a:solidFill>
            <a:schemeClr val="bg2"/>
          </a:solidFill>
          <a:ln/>
        </p:spPr>
      </p:sp>
      <p:sp>
        <p:nvSpPr>
          <p:cNvPr id="19" name="Badge 155"/>
          <p:cNvSpPr txBox="1"/>
          <p:nvPr/>
        </p:nvSpPr>
        <p:spPr>
          <a:xfrm>
            <a:off x="713232" y="3895344"/>
            <a:ext cx="384048" cy="384048"/>
          </a:xfrm>
          <a:prstGeom prst="ellipse">
            <a:avLst/>
          </a:prstGeom>
          <a:solidFill>
            <a:schemeClr val="tx2"/>
          </a:solidFill>
          <a:ln/>
        </p:spPr>
        <p:txBody>
          <a:bodyPr wrap="square" lIns="0" tIns="0" rIns="0" bIns="0" rtlCol="0" anchor="ctr"/>
          <a:lstStyle/>
          <a:p>
            <a:pPr algn="ctr" indent="0" marL="0">
              <a:buNone/>
            </a:pPr>
            <a:r>
              <a:rPr lang="en-US" sz="1400" b="1" dirty="0">
                <a:solidFill>
                  <a:schemeClr val="bg1"/>
                </a:solidFill>
              </a:rPr>
              <a:t>2</a:t>
            </a:r>
            <a:endParaRPr lang="en-US" sz="1400" dirty="0"/>
          </a:p>
        </p:txBody>
      </p:sp>
      <p:sp>
        <p:nvSpPr>
          <p:cNvPr id="20" name="Text 156"/>
          <p:cNvSpPr txBox="1"/>
          <p:nvPr/>
        </p:nvSpPr>
        <p:spPr>
          <a:xfrm>
            <a:off x="1261872" y="3694176"/>
            <a:ext cx="4541368" cy="786384"/>
          </a:xfrm>
          <a:prstGeom prst="rect">
            <a:avLst/>
          </a:prstGeom>
          <a:noFill/>
          <a:ln/>
        </p:spPr>
        <p:txBody>
          <a:bodyPr wrap="square" lIns="0" tIns="0" rIns="0" bIns="0" rtlCol="0" anchor="ctr"/>
          <a:lstStyle/>
          <a:p>
            <a:pPr indent="0" marL="0">
              <a:buNone/>
            </a:pPr>
            <a:r>
              <a:rPr lang="en-US" sz="1600" dirty="0">
                <a:solidFill>
                  <a:schemeClr val="tx1"/>
                </a:solidFill>
              </a:rPr>
              <a:t>By the 9th century, London had become a </a:t>
            </a:r>
            <a:pPr indent="0" marL="0">
              <a:buNone/>
            </a:pPr>
            <a:r>
              <a:rPr lang="en-US" sz="1600" dirty="0">
                <a:solidFill>
                  <a:schemeClr val="tx1"/>
                </a:solidFill>
              </a:rPr>
              <a:t>__________</a:t>
            </a:r>
            <a:pPr indent="0" marL="0">
              <a:buNone/>
            </a:pPr>
            <a:r>
              <a:rPr lang="en-US" sz="1600" dirty="0">
                <a:solidFill>
                  <a:schemeClr val="tx1"/>
                </a:solidFill>
              </a:rPr>
              <a:t> trading hub.</a:t>
            </a:r>
            <a:endParaRPr lang="en-US" sz="1600" dirty="0"/>
          </a:p>
        </p:txBody>
      </p:sp>
      <p:sp>
        <p:nvSpPr>
          <p:cNvPr id="21" name="Card 157"/>
          <p:cNvSpPr/>
          <p:nvPr/>
        </p:nvSpPr>
        <p:spPr>
          <a:xfrm>
            <a:off x="548640" y="4553712"/>
            <a:ext cx="5410048" cy="786384"/>
          </a:xfrm>
          <a:prstGeom prst="roundRect">
            <a:avLst>
              <a:gd name="adj" fmla="val 11628"/>
            </a:avLst>
          </a:prstGeom>
          <a:solidFill>
            <a:schemeClr val="bg2"/>
          </a:solidFill>
          <a:ln/>
        </p:spPr>
      </p:sp>
      <p:sp>
        <p:nvSpPr>
          <p:cNvPr id="22" name="Badge 158"/>
          <p:cNvSpPr txBox="1"/>
          <p:nvPr/>
        </p:nvSpPr>
        <p:spPr>
          <a:xfrm>
            <a:off x="713232" y="4754880"/>
            <a:ext cx="384048" cy="384048"/>
          </a:xfrm>
          <a:prstGeom prst="ellipse">
            <a:avLst/>
          </a:prstGeom>
          <a:solidFill>
            <a:schemeClr val="tx2"/>
          </a:solidFill>
          <a:ln/>
        </p:spPr>
        <p:txBody>
          <a:bodyPr wrap="square" lIns="0" tIns="0" rIns="0" bIns="0" rtlCol="0" anchor="ctr"/>
          <a:lstStyle/>
          <a:p>
            <a:pPr algn="ctr" indent="0" marL="0">
              <a:buNone/>
            </a:pPr>
            <a:r>
              <a:rPr lang="en-US" sz="1400" b="1" dirty="0">
                <a:solidFill>
                  <a:schemeClr val="bg1"/>
                </a:solidFill>
              </a:rPr>
              <a:t>3</a:t>
            </a:r>
            <a:endParaRPr lang="en-US" sz="1400" dirty="0"/>
          </a:p>
        </p:txBody>
      </p:sp>
      <p:sp>
        <p:nvSpPr>
          <p:cNvPr id="23" name="Text 159"/>
          <p:cNvSpPr txBox="1"/>
          <p:nvPr/>
        </p:nvSpPr>
        <p:spPr>
          <a:xfrm>
            <a:off x="1261872" y="4553712"/>
            <a:ext cx="4541368" cy="786384"/>
          </a:xfrm>
          <a:prstGeom prst="rect">
            <a:avLst/>
          </a:prstGeom>
          <a:noFill/>
          <a:ln/>
        </p:spPr>
        <p:txBody>
          <a:bodyPr wrap="square" lIns="0" tIns="0" rIns="0" bIns="0" rtlCol="0" anchor="ctr"/>
          <a:lstStyle/>
          <a:p>
            <a:pPr indent="0" marL="0">
              <a:buNone/>
            </a:pPr>
            <a:r>
              <a:rPr lang="en-US" sz="1600" dirty="0">
                <a:solidFill>
                  <a:schemeClr val="tx1"/>
                </a:solidFill>
              </a:rPr>
              <a:t>The Great Plague of 1665 </a:t>
            </a:r>
            <a:pPr indent="0" marL="0">
              <a:buNone/>
            </a:pPr>
            <a:r>
              <a:rPr lang="en-US" sz="1600" dirty="0">
                <a:solidFill>
                  <a:schemeClr val="tx1"/>
                </a:solidFill>
              </a:rPr>
              <a:t>__________</a:t>
            </a:r>
            <a:pPr indent="0" marL="0">
              <a:buNone/>
            </a:pPr>
            <a:r>
              <a:rPr lang="en-US" sz="1600" dirty="0">
                <a:solidFill>
                  <a:schemeClr val="tx1"/>
                </a:solidFill>
              </a:rPr>
              <a:t> London's population.</a:t>
            </a:r>
            <a:endParaRPr lang="en-US" sz="1600" dirty="0"/>
          </a:p>
        </p:txBody>
      </p:sp>
      <p:sp>
        <p:nvSpPr>
          <p:cNvPr id="24" name="Card 160"/>
          <p:cNvSpPr/>
          <p:nvPr/>
        </p:nvSpPr>
        <p:spPr>
          <a:xfrm>
            <a:off x="548640" y="5413248"/>
            <a:ext cx="5410048" cy="786384"/>
          </a:xfrm>
          <a:prstGeom prst="roundRect">
            <a:avLst>
              <a:gd name="adj" fmla="val 11628"/>
            </a:avLst>
          </a:prstGeom>
          <a:solidFill>
            <a:schemeClr val="bg2"/>
          </a:solidFill>
          <a:ln/>
        </p:spPr>
      </p:sp>
      <p:sp>
        <p:nvSpPr>
          <p:cNvPr id="25" name="Badge 161"/>
          <p:cNvSpPr txBox="1"/>
          <p:nvPr/>
        </p:nvSpPr>
        <p:spPr>
          <a:xfrm>
            <a:off x="713232" y="5614416"/>
            <a:ext cx="384048" cy="384048"/>
          </a:xfrm>
          <a:prstGeom prst="ellipse">
            <a:avLst/>
          </a:prstGeom>
          <a:solidFill>
            <a:schemeClr val="tx2"/>
          </a:solidFill>
          <a:ln/>
        </p:spPr>
        <p:txBody>
          <a:bodyPr wrap="square" lIns="0" tIns="0" rIns="0" bIns="0" rtlCol="0" anchor="ctr"/>
          <a:lstStyle/>
          <a:p>
            <a:pPr algn="ctr" indent="0" marL="0">
              <a:buNone/>
            </a:pPr>
            <a:r>
              <a:rPr lang="en-US" sz="1400" b="1" dirty="0">
                <a:solidFill>
                  <a:schemeClr val="bg1"/>
                </a:solidFill>
              </a:rPr>
              <a:t>4</a:t>
            </a:r>
            <a:endParaRPr lang="en-US" sz="1400" dirty="0"/>
          </a:p>
        </p:txBody>
      </p:sp>
      <p:sp>
        <p:nvSpPr>
          <p:cNvPr id="26" name="Text 162"/>
          <p:cNvSpPr txBox="1"/>
          <p:nvPr/>
        </p:nvSpPr>
        <p:spPr>
          <a:xfrm>
            <a:off x="1261872" y="5413248"/>
            <a:ext cx="4541368" cy="786384"/>
          </a:xfrm>
          <a:prstGeom prst="rect">
            <a:avLst/>
          </a:prstGeom>
          <a:noFill/>
          <a:ln/>
        </p:spPr>
        <p:txBody>
          <a:bodyPr wrap="square" lIns="0" tIns="0" rIns="0" bIns="0" rtlCol="0" anchor="ctr"/>
          <a:lstStyle/>
          <a:p>
            <a:pPr indent="0" marL="0">
              <a:buNone/>
            </a:pPr>
            <a:r>
              <a:rPr lang="en-US" sz="1600" dirty="0">
                <a:solidFill>
                  <a:schemeClr val="tx1"/>
                </a:solidFill>
              </a:rPr>
              <a:t>After the Great Fire, a major </a:t>
            </a:r>
            <a:pPr indent="0" marL="0">
              <a:buNone/>
            </a:pPr>
            <a:r>
              <a:rPr lang="en-US" sz="1600" dirty="0">
                <a:solidFill>
                  <a:schemeClr val="tx1"/>
                </a:solidFill>
              </a:rPr>
              <a:t>__________</a:t>
            </a:r>
            <a:pPr indent="0" marL="0">
              <a:buNone/>
            </a:pPr>
            <a:r>
              <a:rPr lang="en-US" sz="1600" dirty="0">
                <a:solidFill>
                  <a:schemeClr val="tx1"/>
                </a:solidFill>
              </a:rPr>
              <a:t> effort reshaped the city.</a:t>
            </a:r>
            <a:endParaRPr lang="en-US" sz="1600" dirty="0"/>
          </a:p>
        </p:txBody>
      </p:sp>
      <p:sp>
        <p:nvSpPr>
          <p:cNvPr id="27" name="Card 163"/>
          <p:cNvSpPr/>
          <p:nvPr/>
        </p:nvSpPr>
        <p:spPr>
          <a:xfrm>
            <a:off x="6233008" y="2834640"/>
            <a:ext cx="5410048" cy="786384"/>
          </a:xfrm>
          <a:prstGeom prst="roundRect">
            <a:avLst>
              <a:gd name="adj" fmla="val 11628"/>
            </a:avLst>
          </a:prstGeom>
          <a:solidFill>
            <a:schemeClr val="bg2"/>
          </a:solidFill>
          <a:ln/>
        </p:spPr>
      </p:sp>
      <p:sp>
        <p:nvSpPr>
          <p:cNvPr id="28" name="Badge 164"/>
          <p:cNvSpPr txBox="1"/>
          <p:nvPr/>
        </p:nvSpPr>
        <p:spPr>
          <a:xfrm>
            <a:off x="6397600" y="3035808"/>
            <a:ext cx="384048" cy="384048"/>
          </a:xfrm>
          <a:prstGeom prst="ellipse">
            <a:avLst/>
          </a:prstGeom>
          <a:solidFill>
            <a:schemeClr val="tx2"/>
          </a:solidFill>
          <a:ln/>
        </p:spPr>
        <p:txBody>
          <a:bodyPr wrap="square" lIns="0" tIns="0" rIns="0" bIns="0" rtlCol="0" anchor="ctr"/>
          <a:lstStyle/>
          <a:p>
            <a:pPr algn="ctr" indent="0" marL="0">
              <a:buNone/>
            </a:pPr>
            <a:r>
              <a:rPr lang="en-US" sz="1400" b="1" dirty="0">
                <a:solidFill>
                  <a:schemeClr val="bg1"/>
                </a:solidFill>
              </a:rPr>
              <a:t>5</a:t>
            </a:r>
            <a:endParaRPr lang="en-US" sz="1400" dirty="0"/>
          </a:p>
        </p:txBody>
      </p:sp>
      <p:sp>
        <p:nvSpPr>
          <p:cNvPr id="29" name="Text 165"/>
          <p:cNvSpPr txBox="1"/>
          <p:nvPr/>
        </p:nvSpPr>
        <p:spPr>
          <a:xfrm>
            <a:off x="6946240" y="2834640"/>
            <a:ext cx="4541368" cy="786384"/>
          </a:xfrm>
          <a:prstGeom prst="rect">
            <a:avLst/>
          </a:prstGeom>
          <a:noFill/>
          <a:ln/>
        </p:spPr>
        <p:txBody>
          <a:bodyPr wrap="square" lIns="0" tIns="0" rIns="0" bIns="0" rtlCol="0" anchor="ctr"/>
          <a:lstStyle/>
          <a:p>
            <a:pPr indent="0" marL="0">
              <a:buNone/>
            </a:pPr>
            <a:r>
              <a:rPr lang="en-US" sz="1600" dirty="0">
                <a:solidFill>
                  <a:schemeClr val="tx1"/>
                </a:solidFill>
              </a:rPr>
              <a:t>London's location on the Thames made it a </a:t>
            </a:r>
            <a:pPr indent="0" marL="0">
              <a:buNone/>
            </a:pPr>
            <a:r>
              <a:rPr lang="en-US" sz="1600" dirty="0">
                <a:solidFill>
                  <a:schemeClr val="tx1"/>
                </a:solidFill>
              </a:rPr>
              <a:t>__________</a:t>
            </a:r>
            <a:pPr indent="0" marL="0">
              <a:buNone/>
            </a:pPr>
            <a:r>
              <a:rPr lang="en-US" sz="1600" dirty="0">
                <a:solidFill>
                  <a:schemeClr val="tx1"/>
                </a:solidFill>
              </a:rPr>
              <a:t> centre for trade.</a:t>
            </a:r>
            <a:endParaRPr lang="en-US" sz="1600" dirty="0"/>
          </a:p>
        </p:txBody>
      </p:sp>
      <p:sp>
        <p:nvSpPr>
          <p:cNvPr id="30" name="Card 166"/>
          <p:cNvSpPr/>
          <p:nvPr/>
        </p:nvSpPr>
        <p:spPr>
          <a:xfrm>
            <a:off x="6233008" y="3694176"/>
            <a:ext cx="5410048" cy="786384"/>
          </a:xfrm>
          <a:prstGeom prst="roundRect">
            <a:avLst>
              <a:gd name="adj" fmla="val 11628"/>
            </a:avLst>
          </a:prstGeom>
          <a:solidFill>
            <a:schemeClr val="bg2"/>
          </a:solidFill>
          <a:ln/>
        </p:spPr>
      </p:sp>
      <p:sp>
        <p:nvSpPr>
          <p:cNvPr id="31" name="Badge 167"/>
          <p:cNvSpPr txBox="1"/>
          <p:nvPr/>
        </p:nvSpPr>
        <p:spPr>
          <a:xfrm>
            <a:off x="6397600" y="3895344"/>
            <a:ext cx="384048" cy="384048"/>
          </a:xfrm>
          <a:prstGeom prst="ellipse">
            <a:avLst/>
          </a:prstGeom>
          <a:solidFill>
            <a:schemeClr val="tx2"/>
          </a:solidFill>
          <a:ln/>
        </p:spPr>
        <p:txBody>
          <a:bodyPr wrap="square" lIns="0" tIns="0" rIns="0" bIns="0" rtlCol="0" anchor="ctr"/>
          <a:lstStyle/>
          <a:p>
            <a:pPr algn="ctr" indent="0" marL="0">
              <a:buNone/>
            </a:pPr>
            <a:r>
              <a:rPr lang="en-US" sz="1400" b="1" dirty="0">
                <a:solidFill>
                  <a:schemeClr val="bg1"/>
                </a:solidFill>
              </a:rPr>
              <a:t>6</a:t>
            </a:r>
            <a:endParaRPr lang="en-US" sz="1400" dirty="0"/>
          </a:p>
        </p:txBody>
      </p:sp>
      <p:sp>
        <p:nvSpPr>
          <p:cNvPr id="32" name="Text 168"/>
          <p:cNvSpPr txBox="1"/>
          <p:nvPr/>
        </p:nvSpPr>
        <p:spPr>
          <a:xfrm>
            <a:off x="6946240" y="3694176"/>
            <a:ext cx="4541368" cy="786384"/>
          </a:xfrm>
          <a:prstGeom prst="rect">
            <a:avLst/>
          </a:prstGeom>
          <a:noFill/>
          <a:ln/>
        </p:spPr>
        <p:txBody>
          <a:bodyPr wrap="square" lIns="0" tIns="0" rIns="0" bIns="0" rtlCol="0" anchor="ctr"/>
          <a:lstStyle/>
          <a:p>
            <a:pPr indent="0" marL="0">
              <a:buNone/>
            </a:pPr>
            <a:r>
              <a:rPr lang="en-US" sz="1600" dirty="0">
                <a:solidFill>
                  <a:schemeClr val="tx1"/>
                </a:solidFill>
              </a:rPr>
              <a:t>Today, London is a global </a:t>
            </a:r>
            <a:pPr indent="0" marL="0">
              <a:buNone/>
            </a:pPr>
            <a:r>
              <a:rPr lang="en-US" sz="1600" dirty="0">
                <a:solidFill>
                  <a:schemeClr val="tx1"/>
                </a:solidFill>
              </a:rPr>
              <a:t>__________</a:t>
            </a:r>
            <a:pPr indent="0" marL="0">
              <a:buNone/>
            </a:pPr>
            <a:r>
              <a:rPr lang="en-US" sz="1600" dirty="0">
                <a:solidFill>
                  <a:schemeClr val="tx1"/>
                </a:solidFill>
              </a:rPr>
              <a:t> home to millions of people.</a:t>
            </a:r>
            <a:endParaRPr lang="en-US" sz="1600" dirty="0"/>
          </a:p>
        </p:txBody>
      </p:sp>
      <p:sp>
        <p:nvSpPr>
          <p:cNvPr id="33" name="Card 169"/>
          <p:cNvSpPr/>
          <p:nvPr/>
        </p:nvSpPr>
        <p:spPr>
          <a:xfrm>
            <a:off x="6233008" y="4553712"/>
            <a:ext cx="5410048" cy="786384"/>
          </a:xfrm>
          <a:prstGeom prst="roundRect">
            <a:avLst>
              <a:gd name="adj" fmla="val 11628"/>
            </a:avLst>
          </a:prstGeom>
          <a:solidFill>
            <a:schemeClr val="bg2"/>
          </a:solidFill>
          <a:ln/>
        </p:spPr>
      </p:sp>
      <p:sp>
        <p:nvSpPr>
          <p:cNvPr id="34" name="Badge 170"/>
          <p:cNvSpPr txBox="1"/>
          <p:nvPr/>
        </p:nvSpPr>
        <p:spPr>
          <a:xfrm>
            <a:off x="6397600" y="4754880"/>
            <a:ext cx="384048" cy="384048"/>
          </a:xfrm>
          <a:prstGeom prst="ellipse">
            <a:avLst/>
          </a:prstGeom>
          <a:solidFill>
            <a:schemeClr val="tx2"/>
          </a:solidFill>
          <a:ln/>
        </p:spPr>
        <p:txBody>
          <a:bodyPr wrap="square" lIns="0" tIns="0" rIns="0" bIns="0" rtlCol="0" anchor="ctr"/>
          <a:lstStyle/>
          <a:p>
            <a:pPr algn="ctr" indent="0" marL="0">
              <a:buNone/>
            </a:pPr>
            <a:r>
              <a:rPr lang="en-US" sz="1400" b="1" dirty="0">
                <a:solidFill>
                  <a:schemeClr val="bg1"/>
                </a:solidFill>
              </a:rPr>
              <a:t>7</a:t>
            </a:r>
            <a:endParaRPr lang="en-US" sz="1400" dirty="0"/>
          </a:p>
        </p:txBody>
      </p:sp>
      <p:sp>
        <p:nvSpPr>
          <p:cNvPr id="35" name="Text 171"/>
          <p:cNvSpPr txBox="1"/>
          <p:nvPr/>
        </p:nvSpPr>
        <p:spPr>
          <a:xfrm>
            <a:off x="6946240" y="4553712"/>
            <a:ext cx="4541368" cy="786384"/>
          </a:xfrm>
          <a:prstGeom prst="rect">
            <a:avLst/>
          </a:prstGeom>
          <a:noFill/>
          <a:ln/>
        </p:spPr>
        <p:txBody>
          <a:bodyPr wrap="square" lIns="0" tIns="0" rIns="0" bIns="0" rtlCol="0" anchor="ctr"/>
          <a:lstStyle/>
          <a:p>
            <a:pPr indent="0" marL="0">
              <a:buNone/>
            </a:pPr>
            <a:r>
              <a:rPr lang="en-US" sz="1600" dirty="0">
                <a:solidFill>
                  <a:schemeClr val="tx1"/>
                </a:solidFill>
              </a:rPr>
              <a:t>Archaeologists continue to </a:t>
            </a:r>
            <a:pPr indent="0" marL="0">
              <a:buNone/>
            </a:pPr>
            <a:r>
              <a:rPr lang="en-US" sz="1600" dirty="0">
                <a:solidFill>
                  <a:schemeClr val="tx1"/>
                </a:solidFill>
              </a:rPr>
              <a:t>__________</a:t>
            </a:r>
            <a:pPr indent="0" marL="0">
              <a:buNone/>
            </a:pPr>
            <a:r>
              <a:rPr lang="en-US" sz="1600" dirty="0">
                <a:solidFill>
                  <a:schemeClr val="tx1"/>
                </a:solidFill>
              </a:rPr>
              <a:t> Roman remains beneath the city's streets.</a:t>
            </a:r>
            <a:endParaRPr lang="en-US" sz="1600" dirty="0"/>
          </a:p>
        </p:txBody>
      </p:sp>
      <p:sp>
        <p:nvSpPr>
          <p:cNvPr id="36" name="Card 172"/>
          <p:cNvSpPr/>
          <p:nvPr/>
        </p:nvSpPr>
        <p:spPr>
          <a:xfrm>
            <a:off x="6233008" y="5413248"/>
            <a:ext cx="5410048" cy="786384"/>
          </a:xfrm>
          <a:prstGeom prst="roundRect">
            <a:avLst>
              <a:gd name="adj" fmla="val 11628"/>
            </a:avLst>
          </a:prstGeom>
          <a:solidFill>
            <a:schemeClr val="bg2"/>
          </a:solidFill>
          <a:ln/>
        </p:spPr>
      </p:sp>
      <p:sp>
        <p:nvSpPr>
          <p:cNvPr id="37" name="Badge 173"/>
          <p:cNvSpPr txBox="1"/>
          <p:nvPr/>
        </p:nvSpPr>
        <p:spPr>
          <a:xfrm>
            <a:off x="6397600" y="5614416"/>
            <a:ext cx="384048" cy="384048"/>
          </a:xfrm>
          <a:prstGeom prst="ellipse">
            <a:avLst/>
          </a:prstGeom>
          <a:solidFill>
            <a:schemeClr val="tx2"/>
          </a:solidFill>
          <a:ln/>
        </p:spPr>
        <p:txBody>
          <a:bodyPr wrap="square" lIns="0" tIns="0" rIns="0" bIns="0" rtlCol="0" anchor="ctr"/>
          <a:lstStyle/>
          <a:p>
            <a:pPr algn="ctr" indent="0" marL="0">
              <a:buNone/>
            </a:pPr>
            <a:r>
              <a:rPr lang="en-US" sz="1400" b="1" dirty="0">
                <a:solidFill>
                  <a:schemeClr val="bg1"/>
                </a:solidFill>
              </a:rPr>
              <a:t>8</a:t>
            </a:r>
            <a:endParaRPr lang="en-US" sz="1400" dirty="0"/>
          </a:p>
        </p:txBody>
      </p:sp>
      <p:sp>
        <p:nvSpPr>
          <p:cNvPr id="38" name="Text 174"/>
          <p:cNvSpPr txBox="1"/>
          <p:nvPr/>
        </p:nvSpPr>
        <p:spPr>
          <a:xfrm>
            <a:off x="6946240" y="5413248"/>
            <a:ext cx="4541368" cy="786384"/>
          </a:xfrm>
          <a:prstGeom prst="rect">
            <a:avLst/>
          </a:prstGeom>
          <a:noFill/>
          <a:ln/>
        </p:spPr>
        <p:txBody>
          <a:bodyPr wrap="square" lIns="0" tIns="0" rIns="0" bIns="0" rtlCol="0" anchor="ctr"/>
          <a:lstStyle/>
          <a:p>
            <a:pPr indent="0" marL="0">
              <a:buNone/>
            </a:pPr>
            <a:r>
              <a:rPr lang="en-US" sz="1600" dirty="0">
                <a:solidFill>
                  <a:schemeClr val="tx1"/>
                </a:solidFill>
              </a:rPr>
              <a:t>The signing of the Magna Carta was a </a:t>
            </a:r>
            <a:pPr indent="0" marL="0">
              <a:buNone/>
            </a:pPr>
            <a:r>
              <a:rPr lang="en-US" sz="1600" dirty="0">
                <a:solidFill>
                  <a:schemeClr val="tx1"/>
                </a:solidFill>
              </a:rPr>
              <a:t>__________</a:t>
            </a:r>
            <a:pPr indent="0" marL="0">
              <a:buNone/>
            </a:pPr>
            <a:r>
              <a:rPr lang="en-US" sz="1600" dirty="0">
                <a:solidFill>
                  <a:schemeClr val="tx1"/>
                </a:solidFill>
              </a:rPr>
              <a:t> moment in English constitutional history.</a:t>
            </a:r>
            <a:endParaRPr lang="en-US" sz="1600" dirty="0"/>
          </a:p>
        </p:txBody>
      </p:sp>
      <p:sp>
        <p:nvSpPr>
          <p:cNvPr id="25" name="Slide Number Placeholder 0"/>
          <p:cNvSpPr>
            <a:spLocks noGrp="1"/>
          </p:cNvSpPr>
          <p:nvPr>
            <p:ph type="sldNum" sz="quarter" idx="4294967295"/>
          </p:nvPr>
        </p:nvSpPr>
        <p:spPr>
          <a:xfrm>
            <a:off x="10728655" y="6400800"/>
            <a:ext cx="9144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1"/>
          <p:cNvSpPr/>
          <p:nvPr>
            <p:ph idx="101" type="body" hasCustomPrompt="1"/>
          </p:nvPr>
        </p:nvSpPr>
        <p:spPr>
          <a:xfrm>
            <a:off x="548640" y="329184"/>
            <a:ext cx="7772400" cy="329184"/>
          </a:xfrm>
          <a:prstGeom prst="rect">
            <a:avLst/>
          </a:prstGeom>
          <a:noFill/>
          <a:ln/>
        </p:spPr>
        <p:txBody>
          <a:bodyPr wrap="square" lIns="0" tIns="0" rIns="0" bIns="0" rtlCol="0" anchor="ctr"/>
          <a:lstStyle/>
          <a:p>
            <a:pPr indent="0" marL="0">
              <a:buNone/>
            </a:pPr>
            <a:r>
              <a:rPr lang="en-US" sz="1300" b="1" spc="200" kern="0" dirty="0">
                <a:solidFill>
                  <a:schemeClr val="accent1"/>
                </a:solidFill>
              </a:rPr>
              <a:t>B  ·  KEY VOCABULARY</a:t>
            </a:r>
            <a:endParaRPr lang="en-US" sz="1300" dirty="0"/>
          </a:p>
        </p:txBody>
      </p:sp>
      <p:sp>
        <p:nvSpPr>
          <p:cNvPr id="3" name="Text 1"/>
          <p:cNvSpPr/>
          <p:nvPr>
            <p:ph idx="102" type="title" hasCustomPrompt="1"/>
          </p:nvPr>
        </p:nvSpPr>
        <p:spPr>
          <a:xfrm>
            <a:off x="548640" y="676656"/>
            <a:ext cx="11094415" cy="749808"/>
          </a:xfrm>
          <a:prstGeom prst="rect">
            <a:avLst/>
          </a:prstGeom>
          <a:noFill/>
          <a:ln/>
        </p:spPr>
        <p:txBody>
          <a:bodyPr wrap="square" lIns="0" tIns="0" rIns="0" bIns="0" rtlCol="0" anchor="ctr"/>
          <a:lstStyle/>
          <a:p>
            <a:pPr algn="l" indent="0" marL="0">
              <a:buNone/>
            </a:pPr>
            <a:r>
              <a:rPr lang="en-US" sz="3400" b="1" dirty="0">
                <a:solidFill>
                  <a:schemeClr val="tx2"/>
                </a:solidFill>
              </a:rPr>
              <a:t>Task 4: Answers</a:t>
            </a:r>
            <a:endParaRPr lang="en-US" sz="3400" dirty="0"/>
          </a:p>
        </p:txBody>
      </p:sp>
      <p:sp>
        <p:nvSpPr>
          <p:cNvPr id="4" name="Text 1"/>
          <p:cNvSpPr/>
          <p:nvPr>
            <p:ph idx="103" type="body" hasCustomPrompt="1"/>
          </p:nvPr>
        </p:nvSpPr>
        <p:spPr>
          <a:xfrm>
            <a:off x="548640" y="1463040"/>
            <a:ext cx="11094415" cy="640080"/>
          </a:xfrm>
          <a:prstGeom prst="rect">
            <a:avLst/>
          </a:prstGeom>
          <a:noFill/>
          <a:ln/>
        </p:spPr>
        <p:txBody>
          <a:bodyPr wrap="square" lIns="0" tIns="0" rIns="0" bIns="0" rtlCol="0" anchor="t"/>
          <a:lstStyle/>
          <a:p>
            <a:pPr indent="0" marL="0">
              <a:buNone/>
            </a:pPr>
            <a:r>
              <a:rPr lang="en-US" sz="1800" dirty="0">
                <a:solidFill>
                  <a:schemeClr val="tx1"/>
                </a:solidFill>
              </a:rPr>
              <a:t>One word changed its form. Which one, and why?</a:t>
            </a:r>
            <a:endParaRPr lang="en-US" sz="1800" dirty="0"/>
          </a:p>
        </p:txBody>
      </p:sp>
      <p:sp>
        <p:nvSpPr>
          <p:cNvPr id="6" name="Card 175"/>
          <p:cNvSpPr/>
          <p:nvPr/>
        </p:nvSpPr>
        <p:spPr>
          <a:xfrm>
            <a:off x="548640" y="2240280"/>
            <a:ext cx="5410048" cy="896112"/>
          </a:xfrm>
          <a:prstGeom prst="roundRect">
            <a:avLst>
              <a:gd name="adj" fmla="val 10204"/>
            </a:avLst>
          </a:prstGeom>
          <a:solidFill>
            <a:schemeClr val="bg2"/>
          </a:solidFill>
          <a:ln/>
        </p:spPr>
      </p:sp>
      <p:sp>
        <p:nvSpPr>
          <p:cNvPr id="7" name="Badge 176"/>
          <p:cNvSpPr txBox="1"/>
          <p:nvPr/>
        </p:nvSpPr>
        <p:spPr>
          <a:xfrm>
            <a:off x="713232" y="2496312"/>
            <a:ext cx="384048" cy="384048"/>
          </a:xfrm>
          <a:prstGeom prst="ellipse">
            <a:avLst/>
          </a:prstGeom>
          <a:solidFill>
            <a:schemeClr val="tx2"/>
          </a:solidFill>
          <a:ln/>
        </p:spPr>
        <p:txBody>
          <a:bodyPr wrap="square" lIns="0" tIns="0" rIns="0" bIns="0" rtlCol="0" anchor="ctr"/>
          <a:lstStyle/>
          <a:p>
            <a:pPr algn="ctr" indent="0" marL="0">
              <a:buNone/>
            </a:pPr>
            <a:r>
              <a:rPr lang="en-US" sz="1400" b="1" dirty="0">
                <a:solidFill>
                  <a:schemeClr val="bg1"/>
                </a:solidFill>
              </a:rPr>
              <a:t>1</a:t>
            </a:r>
            <a:endParaRPr lang="en-US" sz="1400" dirty="0"/>
          </a:p>
        </p:txBody>
      </p:sp>
      <p:sp>
        <p:nvSpPr>
          <p:cNvPr id="8" name="Text 177"/>
          <p:cNvSpPr txBox="1"/>
          <p:nvPr/>
        </p:nvSpPr>
        <p:spPr>
          <a:xfrm>
            <a:off x="1261872" y="2240280"/>
            <a:ext cx="4541368" cy="896112"/>
          </a:xfrm>
          <a:prstGeom prst="rect">
            <a:avLst/>
          </a:prstGeom>
          <a:noFill/>
          <a:ln/>
        </p:spPr>
        <p:txBody>
          <a:bodyPr wrap="square" lIns="0" tIns="0" rIns="0" bIns="0" rtlCol="0" anchor="ctr"/>
          <a:lstStyle/>
          <a:p>
            <a:pPr indent="0" marL="0">
              <a:buNone/>
            </a:pPr>
            <a:r>
              <a:rPr lang="en-US" sz="1600" dirty="0">
                <a:solidFill>
                  <a:schemeClr val="tx1"/>
                </a:solidFill>
              </a:rPr>
              <a:t>The Romans built roads, walls, and public buildings, laying the </a:t>
            </a:r>
            <a:pPr indent="0" marL="0">
              <a:buNone/>
            </a:pPr>
            <a:r>
              <a:rPr lang="en-US" sz="1600" b="1" dirty="0">
                <a:solidFill>
                  <a:schemeClr val="accent3"/>
                </a:solidFill>
              </a:rPr>
              <a:t>infrastructure</a:t>
            </a:r>
            <a:pPr indent="0" marL="0">
              <a:buNone/>
            </a:pPr>
            <a:r>
              <a:rPr lang="en-US" sz="1600" dirty="0">
                <a:solidFill>
                  <a:schemeClr val="tx1"/>
                </a:solidFill>
              </a:rPr>
              <a:t> for London's future growth.</a:t>
            </a:r>
            <a:endParaRPr lang="en-US" sz="1600" dirty="0"/>
          </a:p>
        </p:txBody>
      </p:sp>
      <p:sp>
        <p:nvSpPr>
          <p:cNvPr id="9" name="Card 178"/>
          <p:cNvSpPr/>
          <p:nvPr/>
        </p:nvSpPr>
        <p:spPr>
          <a:xfrm>
            <a:off x="548640" y="3209544"/>
            <a:ext cx="5410048" cy="896112"/>
          </a:xfrm>
          <a:prstGeom prst="roundRect">
            <a:avLst>
              <a:gd name="adj" fmla="val 10204"/>
            </a:avLst>
          </a:prstGeom>
          <a:solidFill>
            <a:schemeClr val="bg2"/>
          </a:solidFill>
          <a:ln/>
        </p:spPr>
      </p:sp>
      <p:sp>
        <p:nvSpPr>
          <p:cNvPr id="10" name="Badge 179"/>
          <p:cNvSpPr txBox="1"/>
          <p:nvPr/>
        </p:nvSpPr>
        <p:spPr>
          <a:xfrm>
            <a:off x="713232" y="3465576"/>
            <a:ext cx="384048" cy="384048"/>
          </a:xfrm>
          <a:prstGeom prst="ellipse">
            <a:avLst/>
          </a:prstGeom>
          <a:solidFill>
            <a:schemeClr val="tx2"/>
          </a:solidFill>
          <a:ln/>
        </p:spPr>
        <p:txBody>
          <a:bodyPr wrap="square" lIns="0" tIns="0" rIns="0" bIns="0" rtlCol="0" anchor="ctr"/>
          <a:lstStyle/>
          <a:p>
            <a:pPr algn="ctr" indent="0" marL="0">
              <a:buNone/>
            </a:pPr>
            <a:r>
              <a:rPr lang="en-US" sz="1400" b="1" dirty="0">
                <a:solidFill>
                  <a:schemeClr val="bg1"/>
                </a:solidFill>
              </a:rPr>
              <a:t>2</a:t>
            </a:r>
            <a:endParaRPr lang="en-US" sz="1400" dirty="0"/>
          </a:p>
        </p:txBody>
      </p:sp>
      <p:sp>
        <p:nvSpPr>
          <p:cNvPr id="11" name="Text 180"/>
          <p:cNvSpPr txBox="1"/>
          <p:nvPr/>
        </p:nvSpPr>
        <p:spPr>
          <a:xfrm>
            <a:off x="1261872" y="3209544"/>
            <a:ext cx="4541368" cy="896112"/>
          </a:xfrm>
          <a:prstGeom prst="rect">
            <a:avLst/>
          </a:prstGeom>
          <a:noFill/>
          <a:ln/>
        </p:spPr>
        <p:txBody>
          <a:bodyPr wrap="square" lIns="0" tIns="0" rIns="0" bIns="0" rtlCol="0" anchor="ctr"/>
          <a:lstStyle/>
          <a:p>
            <a:pPr indent="0" marL="0">
              <a:buNone/>
            </a:pPr>
            <a:r>
              <a:rPr lang="en-US" sz="1600" dirty="0">
                <a:solidFill>
                  <a:schemeClr val="tx1"/>
                </a:solidFill>
              </a:rPr>
              <a:t>By the 9th century, London had become a </a:t>
            </a:r>
            <a:pPr indent="0" marL="0">
              <a:buNone/>
            </a:pPr>
            <a:r>
              <a:rPr lang="en-US" sz="1600" b="1" dirty="0">
                <a:solidFill>
                  <a:schemeClr val="accent3"/>
                </a:solidFill>
              </a:rPr>
              <a:t>thriving</a:t>
            </a:r>
            <a:pPr indent="0" marL="0">
              <a:buNone/>
            </a:pPr>
            <a:r>
              <a:rPr lang="en-US" sz="1600" dirty="0">
                <a:solidFill>
                  <a:schemeClr val="tx1"/>
                </a:solidFill>
              </a:rPr>
              <a:t> trading hub.</a:t>
            </a:r>
            <a:endParaRPr lang="en-US" sz="1600" dirty="0"/>
          </a:p>
        </p:txBody>
      </p:sp>
      <p:sp>
        <p:nvSpPr>
          <p:cNvPr id="12" name="Card 181"/>
          <p:cNvSpPr/>
          <p:nvPr/>
        </p:nvSpPr>
        <p:spPr>
          <a:xfrm>
            <a:off x="548640" y="4178808"/>
            <a:ext cx="5410048" cy="896112"/>
          </a:xfrm>
          <a:prstGeom prst="roundRect">
            <a:avLst>
              <a:gd name="adj" fmla="val 10204"/>
            </a:avLst>
          </a:prstGeom>
          <a:solidFill>
            <a:schemeClr val="bg2"/>
          </a:solidFill>
          <a:ln/>
        </p:spPr>
      </p:sp>
      <p:sp>
        <p:nvSpPr>
          <p:cNvPr id="13" name="Badge 182"/>
          <p:cNvSpPr txBox="1"/>
          <p:nvPr/>
        </p:nvSpPr>
        <p:spPr>
          <a:xfrm>
            <a:off x="713232" y="4434840"/>
            <a:ext cx="384048" cy="384048"/>
          </a:xfrm>
          <a:prstGeom prst="ellipse">
            <a:avLst/>
          </a:prstGeom>
          <a:solidFill>
            <a:schemeClr val="tx2"/>
          </a:solidFill>
          <a:ln/>
        </p:spPr>
        <p:txBody>
          <a:bodyPr wrap="square" lIns="0" tIns="0" rIns="0" bIns="0" rtlCol="0" anchor="ctr"/>
          <a:lstStyle/>
          <a:p>
            <a:pPr algn="ctr" indent="0" marL="0">
              <a:buNone/>
            </a:pPr>
            <a:r>
              <a:rPr lang="en-US" sz="1400" b="1" dirty="0">
                <a:solidFill>
                  <a:schemeClr val="bg1"/>
                </a:solidFill>
              </a:rPr>
              <a:t>3</a:t>
            </a:r>
            <a:endParaRPr lang="en-US" sz="1400" dirty="0"/>
          </a:p>
        </p:txBody>
      </p:sp>
      <p:sp>
        <p:nvSpPr>
          <p:cNvPr id="14" name="Text 183"/>
          <p:cNvSpPr txBox="1"/>
          <p:nvPr/>
        </p:nvSpPr>
        <p:spPr>
          <a:xfrm>
            <a:off x="1261872" y="4178808"/>
            <a:ext cx="4541368" cy="896112"/>
          </a:xfrm>
          <a:prstGeom prst="rect">
            <a:avLst/>
          </a:prstGeom>
          <a:noFill/>
          <a:ln/>
        </p:spPr>
        <p:txBody>
          <a:bodyPr wrap="square" lIns="0" tIns="0" rIns="0" bIns="0" rtlCol="0" anchor="ctr"/>
          <a:lstStyle/>
          <a:p>
            <a:pPr indent="0" marL="0">
              <a:buNone/>
            </a:pPr>
            <a:r>
              <a:rPr lang="en-US" sz="1600" dirty="0">
                <a:solidFill>
                  <a:schemeClr val="tx1"/>
                </a:solidFill>
              </a:rPr>
              <a:t>The Great Plague of 1665 </a:t>
            </a:r>
            <a:pPr indent="0" marL="0">
              <a:buNone/>
            </a:pPr>
            <a:r>
              <a:rPr lang="en-US" sz="1600" b="1" dirty="0">
                <a:solidFill>
                  <a:schemeClr val="accent3"/>
                </a:solidFill>
              </a:rPr>
              <a:t>decimated</a:t>
            </a:r>
            <a:pPr indent="0" marL="0">
              <a:buNone/>
            </a:pPr>
            <a:r>
              <a:rPr lang="en-US" sz="1600" dirty="0">
                <a:solidFill>
                  <a:schemeClr val="tx1"/>
                </a:solidFill>
              </a:rPr>
              <a:t> London's population.</a:t>
            </a:r>
            <a:endParaRPr lang="en-US" sz="1600" dirty="0"/>
          </a:p>
        </p:txBody>
      </p:sp>
      <p:sp>
        <p:nvSpPr>
          <p:cNvPr id="15" name="Card 184"/>
          <p:cNvSpPr/>
          <p:nvPr/>
        </p:nvSpPr>
        <p:spPr>
          <a:xfrm>
            <a:off x="548640" y="5148072"/>
            <a:ext cx="5410048" cy="896112"/>
          </a:xfrm>
          <a:prstGeom prst="roundRect">
            <a:avLst>
              <a:gd name="adj" fmla="val 10204"/>
            </a:avLst>
          </a:prstGeom>
          <a:solidFill>
            <a:schemeClr val="bg2"/>
          </a:solidFill>
          <a:ln/>
        </p:spPr>
      </p:sp>
      <p:sp>
        <p:nvSpPr>
          <p:cNvPr id="16" name="Badge 185"/>
          <p:cNvSpPr txBox="1"/>
          <p:nvPr/>
        </p:nvSpPr>
        <p:spPr>
          <a:xfrm>
            <a:off x="713232" y="5404104"/>
            <a:ext cx="384048" cy="384048"/>
          </a:xfrm>
          <a:prstGeom prst="ellipse">
            <a:avLst/>
          </a:prstGeom>
          <a:solidFill>
            <a:schemeClr val="tx2"/>
          </a:solidFill>
          <a:ln/>
        </p:spPr>
        <p:txBody>
          <a:bodyPr wrap="square" lIns="0" tIns="0" rIns="0" bIns="0" rtlCol="0" anchor="ctr"/>
          <a:lstStyle/>
          <a:p>
            <a:pPr algn="ctr" indent="0" marL="0">
              <a:buNone/>
            </a:pPr>
            <a:r>
              <a:rPr lang="en-US" sz="1400" b="1" dirty="0">
                <a:solidFill>
                  <a:schemeClr val="bg1"/>
                </a:solidFill>
              </a:rPr>
              <a:t>4</a:t>
            </a:r>
            <a:endParaRPr lang="en-US" sz="1400" dirty="0"/>
          </a:p>
        </p:txBody>
      </p:sp>
      <p:sp>
        <p:nvSpPr>
          <p:cNvPr id="17" name="Text 186"/>
          <p:cNvSpPr txBox="1"/>
          <p:nvPr/>
        </p:nvSpPr>
        <p:spPr>
          <a:xfrm>
            <a:off x="1261872" y="5148072"/>
            <a:ext cx="4541368" cy="896112"/>
          </a:xfrm>
          <a:prstGeom prst="rect">
            <a:avLst/>
          </a:prstGeom>
          <a:noFill/>
          <a:ln/>
        </p:spPr>
        <p:txBody>
          <a:bodyPr wrap="square" lIns="0" tIns="0" rIns="0" bIns="0" rtlCol="0" anchor="ctr"/>
          <a:lstStyle/>
          <a:p>
            <a:pPr indent="0" marL="0">
              <a:buNone/>
            </a:pPr>
            <a:r>
              <a:rPr lang="en-US" sz="1600" dirty="0">
                <a:solidFill>
                  <a:schemeClr val="tx1"/>
                </a:solidFill>
              </a:rPr>
              <a:t>After the Great Fire, a major </a:t>
            </a:r>
            <a:pPr indent="0" marL="0">
              <a:buNone/>
            </a:pPr>
            <a:r>
              <a:rPr lang="en-US" sz="1600" b="1" dirty="0">
                <a:solidFill>
                  <a:schemeClr val="accent3"/>
                </a:solidFill>
              </a:rPr>
              <a:t>reconstruction</a:t>
            </a:r>
            <a:pPr indent="0" marL="0">
              <a:buNone/>
            </a:pPr>
            <a:r>
              <a:rPr lang="en-US" sz="1600" dirty="0">
                <a:solidFill>
                  <a:schemeClr val="tx1"/>
                </a:solidFill>
              </a:rPr>
              <a:t> effort reshaped the city.</a:t>
            </a:r>
            <a:endParaRPr lang="en-US" sz="1600" dirty="0"/>
          </a:p>
        </p:txBody>
      </p:sp>
      <p:sp>
        <p:nvSpPr>
          <p:cNvPr id="18" name="Card 187"/>
          <p:cNvSpPr/>
          <p:nvPr/>
        </p:nvSpPr>
        <p:spPr>
          <a:xfrm>
            <a:off x="6233008" y="2240280"/>
            <a:ext cx="5410048" cy="896112"/>
          </a:xfrm>
          <a:prstGeom prst="roundRect">
            <a:avLst>
              <a:gd name="adj" fmla="val 10204"/>
            </a:avLst>
          </a:prstGeom>
          <a:solidFill>
            <a:schemeClr val="bg2"/>
          </a:solidFill>
          <a:ln/>
        </p:spPr>
      </p:sp>
      <p:sp>
        <p:nvSpPr>
          <p:cNvPr id="19" name="Badge 188"/>
          <p:cNvSpPr txBox="1"/>
          <p:nvPr/>
        </p:nvSpPr>
        <p:spPr>
          <a:xfrm>
            <a:off x="6397600" y="2496312"/>
            <a:ext cx="384048" cy="384048"/>
          </a:xfrm>
          <a:prstGeom prst="ellipse">
            <a:avLst/>
          </a:prstGeom>
          <a:solidFill>
            <a:schemeClr val="tx2"/>
          </a:solidFill>
          <a:ln/>
        </p:spPr>
        <p:txBody>
          <a:bodyPr wrap="square" lIns="0" tIns="0" rIns="0" bIns="0" rtlCol="0" anchor="ctr"/>
          <a:lstStyle/>
          <a:p>
            <a:pPr algn="ctr" indent="0" marL="0">
              <a:buNone/>
            </a:pPr>
            <a:r>
              <a:rPr lang="en-US" sz="1400" b="1" dirty="0">
                <a:solidFill>
                  <a:schemeClr val="bg1"/>
                </a:solidFill>
              </a:rPr>
              <a:t>5</a:t>
            </a:r>
            <a:endParaRPr lang="en-US" sz="1400" dirty="0"/>
          </a:p>
        </p:txBody>
      </p:sp>
      <p:sp>
        <p:nvSpPr>
          <p:cNvPr id="20" name="Text 189"/>
          <p:cNvSpPr txBox="1"/>
          <p:nvPr/>
        </p:nvSpPr>
        <p:spPr>
          <a:xfrm>
            <a:off x="6946240" y="2240280"/>
            <a:ext cx="4541368" cy="896112"/>
          </a:xfrm>
          <a:prstGeom prst="rect">
            <a:avLst/>
          </a:prstGeom>
          <a:noFill/>
          <a:ln/>
        </p:spPr>
        <p:txBody>
          <a:bodyPr wrap="square" lIns="0" tIns="0" rIns="0" bIns="0" rtlCol="0" anchor="ctr"/>
          <a:lstStyle/>
          <a:p>
            <a:pPr indent="0" marL="0">
              <a:buNone/>
            </a:pPr>
            <a:r>
              <a:rPr lang="en-US" sz="1600" dirty="0">
                <a:solidFill>
                  <a:schemeClr val="tx1"/>
                </a:solidFill>
              </a:rPr>
              <a:t>London's location on the Thames made it a </a:t>
            </a:r>
            <a:pPr indent="0" marL="0">
              <a:buNone/>
            </a:pPr>
            <a:r>
              <a:rPr lang="en-US" sz="1600" b="1" dirty="0">
                <a:solidFill>
                  <a:schemeClr val="accent3"/>
                </a:solidFill>
              </a:rPr>
              <a:t>commercial</a:t>
            </a:r>
            <a:pPr indent="0" marL="0">
              <a:buNone/>
            </a:pPr>
            <a:r>
              <a:rPr lang="en-US" sz="1600" dirty="0">
                <a:solidFill>
                  <a:schemeClr val="tx1"/>
                </a:solidFill>
              </a:rPr>
              <a:t> centre for trade.</a:t>
            </a:r>
            <a:pPr indent="0" marL="0">
              <a:buNone/>
            </a:pPr>
            <a:r>
              <a:rPr lang="en-US" sz="1400" dirty="0">
                <a:solidFill>
                  <a:schemeClr val="accent6"/>
                </a:solidFill>
              </a:rPr>
              <a:t>  (commerce → commercial)</a:t>
            </a:r>
            <a:endParaRPr lang="en-US" sz="1600" dirty="0"/>
          </a:p>
        </p:txBody>
      </p:sp>
      <p:sp>
        <p:nvSpPr>
          <p:cNvPr id="21" name="Card 190"/>
          <p:cNvSpPr/>
          <p:nvPr/>
        </p:nvSpPr>
        <p:spPr>
          <a:xfrm>
            <a:off x="6233008" y="3209544"/>
            <a:ext cx="5410048" cy="896112"/>
          </a:xfrm>
          <a:prstGeom prst="roundRect">
            <a:avLst>
              <a:gd name="adj" fmla="val 10204"/>
            </a:avLst>
          </a:prstGeom>
          <a:solidFill>
            <a:schemeClr val="bg2"/>
          </a:solidFill>
          <a:ln/>
        </p:spPr>
      </p:sp>
      <p:sp>
        <p:nvSpPr>
          <p:cNvPr id="22" name="Badge 191"/>
          <p:cNvSpPr txBox="1"/>
          <p:nvPr/>
        </p:nvSpPr>
        <p:spPr>
          <a:xfrm>
            <a:off x="6397600" y="3465576"/>
            <a:ext cx="384048" cy="384048"/>
          </a:xfrm>
          <a:prstGeom prst="ellipse">
            <a:avLst/>
          </a:prstGeom>
          <a:solidFill>
            <a:schemeClr val="tx2"/>
          </a:solidFill>
          <a:ln/>
        </p:spPr>
        <p:txBody>
          <a:bodyPr wrap="square" lIns="0" tIns="0" rIns="0" bIns="0" rtlCol="0" anchor="ctr"/>
          <a:lstStyle/>
          <a:p>
            <a:pPr algn="ctr" indent="0" marL="0">
              <a:buNone/>
            </a:pPr>
            <a:r>
              <a:rPr lang="en-US" sz="1400" b="1" dirty="0">
                <a:solidFill>
                  <a:schemeClr val="bg1"/>
                </a:solidFill>
              </a:rPr>
              <a:t>6</a:t>
            </a:r>
            <a:endParaRPr lang="en-US" sz="1400" dirty="0"/>
          </a:p>
        </p:txBody>
      </p:sp>
      <p:sp>
        <p:nvSpPr>
          <p:cNvPr id="23" name="Text 192"/>
          <p:cNvSpPr txBox="1"/>
          <p:nvPr/>
        </p:nvSpPr>
        <p:spPr>
          <a:xfrm>
            <a:off x="6946240" y="3209544"/>
            <a:ext cx="4541368" cy="896112"/>
          </a:xfrm>
          <a:prstGeom prst="rect">
            <a:avLst/>
          </a:prstGeom>
          <a:noFill/>
          <a:ln/>
        </p:spPr>
        <p:txBody>
          <a:bodyPr wrap="square" lIns="0" tIns="0" rIns="0" bIns="0" rtlCol="0" anchor="ctr"/>
          <a:lstStyle/>
          <a:p>
            <a:pPr indent="0" marL="0">
              <a:buNone/>
            </a:pPr>
            <a:r>
              <a:rPr lang="en-US" sz="1600" dirty="0">
                <a:solidFill>
                  <a:schemeClr val="tx1"/>
                </a:solidFill>
              </a:rPr>
              <a:t>Today, London is a global </a:t>
            </a:r>
            <a:pPr indent="0" marL="0">
              <a:buNone/>
            </a:pPr>
            <a:r>
              <a:rPr lang="en-US" sz="1600" b="1" dirty="0">
                <a:solidFill>
                  <a:schemeClr val="accent3"/>
                </a:solidFill>
              </a:rPr>
              <a:t>metropolis</a:t>
            </a:r>
            <a:pPr indent="0" marL="0">
              <a:buNone/>
            </a:pPr>
            <a:r>
              <a:rPr lang="en-US" sz="1600" dirty="0">
                <a:solidFill>
                  <a:schemeClr val="tx1"/>
                </a:solidFill>
              </a:rPr>
              <a:t> home to millions of people.</a:t>
            </a:r>
            <a:endParaRPr lang="en-US" sz="1600" dirty="0"/>
          </a:p>
        </p:txBody>
      </p:sp>
      <p:sp>
        <p:nvSpPr>
          <p:cNvPr id="24" name="Card 193"/>
          <p:cNvSpPr/>
          <p:nvPr/>
        </p:nvSpPr>
        <p:spPr>
          <a:xfrm>
            <a:off x="6233008" y="4178808"/>
            <a:ext cx="5410048" cy="896112"/>
          </a:xfrm>
          <a:prstGeom prst="roundRect">
            <a:avLst>
              <a:gd name="adj" fmla="val 10204"/>
            </a:avLst>
          </a:prstGeom>
          <a:solidFill>
            <a:schemeClr val="bg2"/>
          </a:solidFill>
          <a:ln/>
        </p:spPr>
      </p:sp>
      <p:sp>
        <p:nvSpPr>
          <p:cNvPr id="25" name="Badge 194"/>
          <p:cNvSpPr txBox="1"/>
          <p:nvPr/>
        </p:nvSpPr>
        <p:spPr>
          <a:xfrm>
            <a:off x="6397600" y="4434840"/>
            <a:ext cx="384048" cy="384048"/>
          </a:xfrm>
          <a:prstGeom prst="ellipse">
            <a:avLst/>
          </a:prstGeom>
          <a:solidFill>
            <a:schemeClr val="tx2"/>
          </a:solidFill>
          <a:ln/>
        </p:spPr>
        <p:txBody>
          <a:bodyPr wrap="square" lIns="0" tIns="0" rIns="0" bIns="0" rtlCol="0" anchor="ctr"/>
          <a:lstStyle/>
          <a:p>
            <a:pPr algn="ctr" indent="0" marL="0">
              <a:buNone/>
            </a:pPr>
            <a:r>
              <a:rPr lang="en-US" sz="1400" b="1" dirty="0">
                <a:solidFill>
                  <a:schemeClr val="bg1"/>
                </a:solidFill>
              </a:rPr>
              <a:t>7</a:t>
            </a:r>
            <a:endParaRPr lang="en-US" sz="1400" dirty="0"/>
          </a:p>
        </p:txBody>
      </p:sp>
      <p:sp>
        <p:nvSpPr>
          <p:cNvPr id="26" name="Text 195"/>
          <p:cNvSpPr txBox="1"/>
          <p:nvPr/>
        </p:nvSpPr>
        <p:spPr>
          <a:xfrm>
            <a:off x="6946240" y="4178808"/>
            <a:ext cx="4541368" cy="896112"/>
          </a:xfrm>
          <a:prstGeom prst="rect">
            <a:avLst/>
          </a:prstGeom>
          <a:noFill/>
          <a:ln/>
        </p:spPr>
        <p:txBody>
          <a:bodyPr wrap="square" lIns="0" tIns="0" rIns="0" bIns="0" rtlCol="0" anchor="ctr"/>
          <a:lstStyle/>
          <a:p>
            <a:pPr indent="0" marL="0">
              <a:buNone/>
            </a:pPr>
            <a:r>
              <a:rPr lang="en-US" sz="1600" dirty="0">
                <a:solidFill>
                  <a:schemeClr val="tx1"/>
                </a:solidFill>
              </a:rPr>
              <a:t>Archaeologists continue to </a:t>
            </a:r>
            <a:pPr indent="0" marL="0">
              <a:buNone/>
            </a:pPr>
            <a:r>
              <a:rPr lang="en-US" sz="1600" b="1" dirty="0">
                <a:solidFill>
                  <a:schemeClr val="accent3"/>
                </a:solidFill>
              </a:rPr>
              <a:t>excavate</a:t>
            </a:r>
            <a:pPr indent="0" marL="0">
              <a:buNone/>
            </a:pPr>
            <a:r>
              <a:rPr lang="en-US" sz="1600" dirty="0">
                <a:solidFill>
                  <a:schemeClr val="tx1"/>
                </a:solidFill>
              </a:rPr>
              <a:t> Roman remains beneath the city's streets.</a:t>
            </a:r>
            <a:endParaRPr lang="en-US" sz="1600" dirty="0"/>
          </a:p>
        </p:txBody>
      </p:sp>
      <p:sp>
        <p:nvSpPr>
          <p:cNvPr id="27" name="Card 196"/>
          <p:cNvSpPr/>
          <p:nvPr/>
        </p:nvSpPr>
        <p:spPr>
          <a:xfrm>
            <a:off x="6233008" y="5148072"/>
            <a:ext cx="5410048" cy="896112"/>
          </a:xfrm>
          <a:prstGeom prst="roundRect">
            <a:avLst>
              <a:gd name="adj" fmla="val 10204"/>
            </a:avLst>
          </a:prstGeom>
          <a:solidFill>
            <a:schemeClr val="bg2"/>
          </a:solidFill>
          <a:ln/>
        </p:spPr>
      </p:sp>
      <p:sp>
        <p:nvSpPr>
          <p:cNvPr id="28" name="Badge 197"/>
          <p:cNvSpPr txBox="1"/>
          <p:nvPr/>
        </p:nvSpPr>
        <p:spPr>
          <a:xfrm>
            <a:off x="6397600" y="5404104"/>
            <a:ext cx="384048" cy="384048"/>
          </a:xfrm>
          <a:prstGeom prst="ellipse">
            <a:avLst/>
          </a:prstGeom>
          <a:solidFill>
            <a:schemeClr val="tx2"/>
          </a:solidFill>
          <a:ln/>
        </p:spPr>
        <p:txBody>
          <a:bodyPr wrap="square" lIns="0" tIns="0" rIns="0" bIns="0" rtlCol="0" anchor="ctr"/>
          <a:lstStyle/>
          <a:p>
            <a:pPr algn="ctr" indent="0" marL="0">
              <a:buNone/>
            </a:pPr>
            <a:r>
              <a:rPr lang="en-US" sz="1400" b="1" dirty="0">
                <a:solidFill>
                  <a:schemeClr val="bg1"/>
                </a:solidFill>
              </a:rPr>
              <a:t>8</a:t>
            </a:r>
            <a:endParaRPr lang="en-US" sz="1400" dirty="0"/>
          </a:p>
        </p:txBody>
      </p:sp>
      <p:sp>
        <p:nvSpPr>
          <p:cNvPr id="29" name="Text 198"/>
          <p:cNvSpPr txBox="1"/>
          <p:nvPr/>
        </p:nvSpPr>
        <p:spPr>
          <a:xfrm>
            <a:off x="6946240" y="5148072"/>
            <a:ext cx="4541368" cy="896112"/>
          </a:xfrm>
          <a:prstGeom prst="rect">
            <a:avLst/>
          </a:prstGeom>
          <a:noFill/>
          <a:ln/>
        </p:spPr>
        <p:txBody>
          <a:bodyPr wrap="square" lIns="0" tIns="0" rIns="0" bIns="0" rtlCol="0" anchor="ctr"/>
          <a:lstStyle/>
          <a:p>
            <a:pPr indent="0" marL="0">
              <a:buNone/>
            </a:pPr>
            <a:r>
              <a:rPr lang="en-US" sz="1600" dirty="0">
                <a:solidFill>
                  <a:schemeClr val="tx1"/>
                </a:solidFill>
              </a:rPr>
              <a:t>The signing of the Magna Carta was a </a:t>
            </a:r>
            <a:pPr indent="0" marL="0">
              <a:buNone/>
            </a:pPr>
            <a:r>
              <a:rPr lang="en-US" sz="1600" b="1" dirty="0">
                <a:solidFill>
                  <a:schemeClr val="accent3"/>
                </a:solidFill>
              </a:rPr>
              <a:t>pivotal</a:t>
            </a:r>
            <a:pPr indent="0" marL="0">
              <a:buNone/>
            </a:pPr>
            <a:r>
              <a:rPr lang="en-US" sz="1600" dirty="0">
                <a:solidFill>
                  <a:schemeClr val="tx1"/>
                </a:solidFill>
              </a:rPr>
              <a:t> moment in English constitutional history.</a:t>
            </a:r>
            <a:endParaRPr lang="en-US" sz="1600" dirty="0"/>
          </a:p>
        </p:txBody>
      </p:sp>
      <p:sp>
        <p:nvSpPr>
          <p:cNvPr id="25" name="Slide Number Placeholder 0"/>
          <p:cNvSpPr>
            <a:spLocks noGrp="1"/>
          </p:cNvSpPr>
          <p:nvPr>
            <p:ph type="sldNum" sz="quarter" idx="4294967295"/>
          </p:nvPr>
        </p:nvSpPr>
        <p:spPr>
          <a:xfrm>
            <a:off x="10728655" y="6400800"/>
            <a:ext cx="9144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1"/>
          <p:cNvSpPr/>
          <p:nvPr>
            <p:ph idx="101" type="body" hasCustomPrompt="1"/>
          </p:nvPr>
        </p:nvSpPr>
        <p:spPr>
          <a:xfrm>
            <a:off x="548640" y="329184"/>
            <a:ext cx="7772400" cy="329184"/>
          </a:xfrm>
          <a:prstGeom prst="rect">
            <a:avLst/>
          </a:prstGeom>
          <a:noFill/>
          <a:ln/>
        </p:spPr>
        <p:txBody>
          <a:bodyPr wrap="square" lIns="0" tIns="0" rIns="0" bIns="0" rtlCol="0" anchor="ctr"/>
          <a:lstStyle/>
          <a:p>
            <a:pPr indent="0" marL="0">
              <a:buNone/>
            </a:pPr>
            <a:r>
              <a:rPr lang="en-US" sz="1300" b="1" spc="200" kern="0" dirty="0">
                <a:solidFill>
                  <a:schemeClr val="accent1"/>
                </a:solidFill>
              </a:rPr>
              <a:t>C  ·  WHILE WATCHING</a:t>
            </a:r>
            <a:endParaRPr lang="en-US" sz="1300" dirty="0"/>
          </a:p>
        </p:txBody>
      </p:sp>
      <p:sp>
        <p:nvSpPr>
          <p:cNvPr id="3" name="Text 1"/>
          <p:cNvSpPr/>
          <p:nvPr>
            <p:ph idx="102" type="title" hasCustomPrompt="1"/>
          </p:nvPr>
        </p:nvSpPr>
        <p:spPr>
          <a:xfrm>
            <a:off x="548640" y="676656"/>
            <a:ext cx="11094415" cy="749808"/>
          </a:xfrm>
          <a:prstGeom prst="rect">
            <a:avLst/>
          </a:prstGeom>
          <a:noFill/>
          <a:ln/>
        </p:spPr>
        <p:txBody>
          <a:bodyPr wrap="square" lIns="0" tIns="0" rIns="0" bIns="0" rtlCol="0" anchor="ctr"/>
          <a:lstStyle/>
          <a:p>
            <a:pPr algn="l" indent="0" marL="0">
              <a:buNone/>
            </a:pPr>
            <a:r>
              <a:rPr lang="en-US" sz="3400" b="1" dirty="0">
                <a:solidFill>
                  <a:schemeClr val="tx2"/>
                </a:solidFill>
              </a:rPr>
              <a:t>Task 5: Put the events in order</a:t>
            </a:r>
            <a:endParaRPr lang="en-US" sz="3400" dirty="0"/>
          </a:p>
        </p:txBody>
      </p:sp>
      <p:sp>
        <p:nvSpPr>
          <p:cNvPr id="4" name="Text 1"/>
          <p:cNvSpPr/>
          <p:nvPr>
            <p:ph idx="103" type="body" hasCustomPrompt="1"/>
          </p:nvPr>
        </p:nvSpPr>
        <p:spPr>
          <a:xfrm>
            <a:off x="548640" y="1463040"/>
            <a:ext cx="11094415" cy="640080"/>
          </a:xfrm>
          <a:prstGeom prst="rect">
            <a:avLst/>
          </a:prstGeom>
          <a:noFill/>
          <a:ln/>
        </p:spPr>
        <p:txBody>
          <a:bodyPr wrap="square" lIns="0" tIns="0" rIns="0" bIns="0" rtlCol="0" anchor="t"/>
          <a:lstStyle/>
          <a:p>
            <a:pPr indent="0" marL="0">
              <a:buNone/>
            </a:pPr>
            <a:r>
              <a:rPr lang="en-US" sz="1800" dirty="0">
                <a:solidFill>
                  <a:schemeClr val="tx1"/>
                </a:solidFill>
              </a:rPr>
              <a:t>Copy the letters and the key words in bold. As you watch, number the events 1–10 in the order they appear.</a:t>
            </a:r>
            <a:endParaRPr lang="en-US" sz="1800" dirty="0"/>
          </a:p>
        </p:txBody>
      </p:sp>
      <p:sp>
        <p:nvSpPr>
          <p:cNvPr id="6" name="Pill 199"/>
          <p:cNvSpPr txBox="1"/>
          <p:nvPr/>
        </p:nvSpPr>
        <p:spPr>
          <a:xfrm>
            <a:off x="9311335" y="274320"/>
            <a:ext cx="2331720" cy="384048"/>
          </a:xfrm>
          <a:prstGeom prst="roundRect">
            <a:avLst>
              <a:gd name="adj" fmla="val 50000"/>
            </a:avLst>
          </a:prstGeom>
          <a:solidFill>
            <a:schemeClr val="bg2"/>
          </a:solidFill>
          <a:ln/>
        </p:spPr>
        <p:txBody>
          <a:bodyPr wrap="square" lIns="0" tIns="0" rIns="0" bIns="0" rtlCol="0" anchor="ctr"/>
          <a:lstStyle/>
          <a:p>
            <a:pPr algn="ctr" indent="0" marL="0">
              <a:buNone/>
            </a:pPr>
            <a:r>
              <a:rPr lang="en-US" sz="1300" b="1" dirty="0">
                <a:solidFill>
                  <a:schemeClr val="tx2"/>
                </a:solidFill>
              </a:rPr>
              <a:t>Copy first  ·  2 min</a:t>
            </a:r>
            <a:endParaRPr lang="en-US" sz="1300" dirty="0"/>
          </a:p>
        </p:txBody>
      </p:sp>
      <p:sp>
        <p:nvSpPr>
          <p:cNvPr id="7" name="Card 200"/>
          <p:cNvSpPr/>
          <p:nvPr/>
        </p:nvSpPr>
        <p:spPr>
          <a:xfrm>
            <a:off x="548640" y="2240280"/>
            <a:ext cx="5410048" cy="694944"/>
          </a:xfrm>
          <a:prstGeom prst="roundRect">
            <a:avLst>
              <a:gd name="adj" fmla="val 13158"/>
            </a:avLst>
          </a:prstGeom>
          <a:solidFill>
            <a:schemeClr val="bg2"/>
          </a:solidFill>
          <a:ln/>
        </p:spPr>
      </p:sp>
      <p:sp>
        <p:nvSpPr>
          <p:cNvPr id="8" name="Badge 201"/>
          <p:cNvSpPr txBox="1"/>
          <p:nvPr/>
        </p:nvSpPr>
        <p:spPr>
          <a:xfrm>
            <a:off x="731520" y="2377440"/>
            <a:ext cx="420624" cy="420624"/>
          </a:xfrm>
          <a:prstGeom prst="ellipse">
            <a:avLst/>
          </a:prstGeom>
          <a:solidFill>
            <a:schemeClr val="tx2"/>
          </a:solidFill>
          <a:ln/>
        </p:spPr>
        <p:txBody>
          <a:bodyPr wrap="square" lIns="0" tIns="0" rIns="0" bIns="0" rtlCol="0" anchor="ctr"/>
          <a:lstStyle/>
          <a:p>
            <a:pPr algn="ctr" indent="0" marL="0">
              <a:buNone/>
            </a:pPr>
            <a:r>
              <a:rPr lang="en-US" sz="1500" b="1" dirty="0">
                <a:solidFill>
                  <a:schemeClr val="bg1"/>
                </a:solidFill>
              </a:rPr>
              <a:t>A</a:t>
            </a:r>
            <a:endParaRPr lang="en-US" sz="1500" dirty="0"/>
          </a:p>
        </p:txBody>
      </p:sp>
      <p:sp>
        <p:nvSpPr>
          <p:cNvPr id="9" name="Text 202"/>
          <p:cNvSpPr txBox="1"/>
          <p:nvPr/>
        </p:nvSpPr>
        <p:spPr>
          <a:xfrm>
            <a:off x="1325880" y="2240280"/>
            <a:ext cx="4495648" cy="694944"/>
          </a:xfrm>
          <a:prstGeom prst="rect">
            <a:avLst/>
          </a:prstGeom>
          <a:noFill/>
          <a:ln/>
        </p:spPr>
        <p:txBody>
          <a:bodyPr wrap="square" lIns="0" tIns="0" rIns="0" bIns="0" rtlCol="0" anchor="ctr"/>
          <a:lstStyle/>
          <a:p>
            <a:pPr indent="0" marL="0">
              <a:buNone/>
            </a:pPr>
            <a:r>
              <a:rPr lang="en-US" sz="1700" dirty="0">
                <a:solidFill>
                  <a:schemeClr val="tx1"/>
                </a:solidFill>
              </a:rPr>
              <a:t>The </a:t>
            </a:r>
            <a:pPr indent="0" marL="0">
              <a:buNone/>
            </a:pPr>
            <a:r>
              <a:rPr lang="en-US" sz="1700" b="1" dirty="0">
                <a:solidFill>
                  <a:schemeClr val="tx2"/>
                </a:solidFill>
              </a:rPr>
              <a:t>Great Fire</a:t>
            </a:r>
            <a:pPr indent="0" marL="0">
              <a:buNone/>
            </a:pPr>
            <a:r>
              <a:rPr lang="en-US" sz="1700" dirty="0">
                <a:solidFill>
                  <a:schemeClr val="tx1"/>
                </a:solidFill>
              </a:rPr>
              <a:t> destroys much of London</a:t>
            </a:r>
            <a:endParaRPr lang="en-US" sz="1700" dirty="0"/>
          </a:p>
        </p:txBody>
      </p:sp>
      <p:sp>
        <p:nvSpPr>
          <p:cNvPr id="10" name="Card 203"/>
          <p:cNvSpPr/>
          <p:nvPr/>
        </p:nvSpPr>
        <p:spPr>
          <a:xfrm>
            <a:off x="548640" y="3026664"/>
            <a:ext cx="5410048" cy="694944"/>
          </a:xfrm>
          <a:prstGeom prst="roundRect">
            <a:avLst>
              <a:gd name="adj" fmla="val 13158"/>
            </a:avLst>
          </a:prstGeom>
          <a:solidFill>
            <a:schemeClr val="bg2"/>
          </a:solidFill>
          <a:ln/>
        </p:spPr>
      </p:sp>
      <p:sp>
        <p:nvSpPr>
          <p:cNvPr id="11" name="Badge 204"/>
          <p:cNvSpPr txBox="1"/>
          <p:nvPr/>
        </p:nvSpPr>
        <p:spPr>
          <a:xfrm>
            <a:off x="731520" y="3163824"/>
            <a:ext cx="420624" cy="420624"/>
          </a:xfrm>
          <a:prstGeom prst="ellipse">
            <a:avLst/>
          </a:prstGeom>
          <a:solidFill>
            <a:schemeClr val="tx2"/>
          </a:solidFill>
          <a:ln/>
        </p:spPr>
        <p:txBody>
          <a:bodyPr wrap="square" lIns="0" tIns="0" rIns="0" bIns="0" rtlCol="0" anchor="ctr"/>
          <a:lstStyle/>
          <a:p>
            <a:pPr algn="ctr" indent="0" marL="0">
              <a:buNone/>
            </a:pPr>
            <a:r>
              <a:rPr lang="en-US" sz="1500" b="1" dirty="0">
                <a:solidFill>
                  <a:schemeClr val="bg1"/>
                </a:solidFill>
              </a:rPr>
              <a:t>B</a:t>
            </a:r>
            <a:endParaRPr lang="en-US" sz="1500" dirty="0"/>
          </a:p>
        </p:txBody>
      </p:sp>
      <p:sp>
        <p:nvSpPr>
          <p:cNvPr id="12" name="Text 205"/>
          <p:cNvSpPr txBox="1"/>
          <p:nvPr/>
        </p:nvSpPr>
        <p:spPr>
          <a:xfrm>
            <a:off x="1325880" y="3026664"/>
            <a:ext cx="4495648" cy="694944"/>
          </a:xfrm>
          <a:prstGeom prst="rect">
            <a:avLst/>
          </a:prstGeom>
          <a:noFill/>
          <a:ln/>
        </p:spPr>
        <p:txBody>
          <a:bodyPr wrap="square" lIns="0" tIns="0" rIns="0" bIns="0" rtlCol="0" anchor="ctr"/>
          <a:lstStyle/>
          <a:p>
            <a:pPr indent="0" marL="0">
              <a:buNone/>
            </a:pPr>
            <a:r>
              <a:rPr lang="en-US" sz="1700" dirty="0">
                <a:solidFill>
                  <a:schemeClr val="tx1"/>
                </a:solidFill>
              </a:rPr>
              <a:t>The </a:t>
            </a:r>
            <a:pPr indent="0" marL="0">
              <a:buNone/>
            </a:pPr>
            <a:r>
              <a:rPr lang="en-US" sz="1700" b="1" dirty="0">
                <a:solidFill>
                  <a:schemeClr val="tx2"/>
                </a:solidFill>
              </a:rPr>
              <a:t>Romans</a:t>
            </a:r>
            <a:pPr indent="0" marL="0">
              <a:buNone/>
            </a:pPr>
            <a:r>
              <a:rPr lang="en-US" sz="1700" dirty="0">
                <a:solidFill>
                  <a:schemeClr val="tx1"/>
                </a:solidFill>
              </a:rPr>
              <a:t> found Londinium on the Thames</a:t>
            </a:r>
            <a:endParaRPr lang="en-US" sz="1700" dirty="0"/>
          </a:p>
        </p:txBody>
      </p:sp>
      <p:sp>
        <p:nvSpPr>
          <p:cNvPr id="13" name="Card 206"/>
          <p:cNvSpPr/>
          <p:nvPr/>
        </p:nvSpPr>
        <p:spPr>
          <a:xfrm>
            <a:off x="548640" y="3813048"/>
            <a:ext cx="5410048" cy="694944"/>
          </a:xfrm>
          <a:prstGeom prst="roundRect">
            <a:avLst>
              <a:gd name="adj" fmla="val 13158"/>
            </a:avLst>
          </a:prstGeom>
          <a:solidFill>
            <a:schemeClr val="bg2"/>
          </a:solidFill>
          <a:ln/>
        </p:spPr>
      </p:sp>
      <p:sp>
        <p:nvSpPr>
          <p:cNvPr id="14" name="Badge 207"/>
          <p:cNvSpPr txBox="1"/>
          <p:nvPr/>
        </p:nvSpPr>
        <p:spPr>
          <a:xfrm>
            <a:off x="731520" y="3950208"/>
            <a:ext cx="420624" cy="420624"/>
          </a:xfrm>
          <a:prstGeom prst="ellipse">
            <a:avLst/>
          </a:prstGeom>
          <a:solidFill>
            <a:schemeClr val="tx2"/>
          </a:solidFill>
          <a:ln/>
        </p:spPr>
        <p:txBody>
          <a:bodyPr wrap="square" lIns="0" tIns="0" rIns="0" bIns="0" rtlCol="0" anchor="ctr"/>
          <a:lstStyle/>
          <a:p>
            <a:pPr algn="ctr" indent="0" marL="0">
              <a:buNone/>
            </a:pPr>
            <a:r>
              <a:rPr lang="en-US" sz="1500" b="1" dirty="0">
                <a:solidFill>
                  <a:schemeClr val="bg1"/>
                </a:solidFill>
              </a:rPr>
              <a:t>C</a:t>
            </a:r>
            <a:endParaRPr lang="en-US" sz="1500" dirty="0"/>
          </a:p>
        </p:txBody>
      </p:sp>
      <p:sp>
        <p:nvSpPr>
          <p:cNvPr id="15" name="Text 208"/>
          <p:cNvSpPr txBox="1"/>
          <p:nvPr/>
        </p:nvSpPr>
        <p:spPr>
          <a:xfrm>
            <a:off x="1325880" y="3813048"/>
            <a:ext cx="4495648" cy="694944"/>
          </a:xfrm>
          <a:prstGeom prst="rect">
            <a:avLst/>
          </a:prstGeom>
          <a:noFill/>
          <a:ln/>
        </p:spPr>
        <p:txBody>
          <a:bodyPr wrap="square" lIns="0" tIns="0" rIns="0" bIns="0" rtlCol="0" anchor="ctr"/>
          <a:lstStyle/>
          <a:p>
            <a:pPr indent="0" marL="0">
              <a:buNone/>
            </a:pPr>
            <a:r>
              <a:rPr lang="en-US" sz="1700" b="1" dirty="0">
                <a:solidFill>
                  <a:schemeClr val="tx2"/>
                </a:solidFill>
              </a:rPr>
              <a:t>Elizabeth I</a:t>
            </a:r>
            <a:pPr indent="0" marL="0">
              <a:buNone/>
            </a:pPr>
            <a:r>
              <a:rPr lang="en-US" sz="1700" dirty="0">
                <a:solidFill>
                  <a:schemeClr val="tx1"/>
                </a:solidFill>
              </a:rPr>
              <a:t> presides over a cultural golden age</a:t>
            </a:r>
            <a:endParaRPr lang="en-US" sz="1700" dirty="0"/>
          </a:p>
        </p:txBody>
      </p:sp>
      <p:sp>
        <p:nvSpPr>
          <p:cNvPr id="16" name="Card 209"/>
          <p:cNvSpPr/>
          <p:nvPr/>
        </p:nvSpPr>
        <p:spPr>
          <a:xfrm>
            <a:off x="548640" y="4599432"/>
            <a:ext cx="5410048" cy="694944"/>
          </a:xfrm>
          <a:prstGeom prst="roundRect">
            <a:avLst>
              <a:gd name="adj" fmla="val 13158"/>
            </a:avLst>
          </a:prstGeom>
          <a:solidFill>
            <a:schemeClr val="bg2"/>
          </a:solidFill>
          <a:ln/>
        </p:spPr>
      </p:sp>
      <p:sp>
        <p:nvSpPr>
          <p:cNvPr id="17" name="Badge 210"/>
          <p:cNvSpPr txBox="1"/>
          <p:nvPr/>
        </p:nvSpPr>
        <p:spPr>
          <a:xfrm>
            <a:off x="731520" y="4736592"/>
            <a:ext cx="420624" cy="420624"/>
          </a:xfrm>
          <a:prstGeom prst="ellipse">
            <a:avLst/>
          </a:prstGeom>
          <a:solidFill>
            <a:schemeClr val="tx2"/>
          </a:solidFill>
          <a:ln/>
        </p:spPr>
        <p:txBody>
          <a:bodyPr wrap="square" lIns="0" tIns="0" rIns="0" bIns="0" rtlCol="0" anchor="ctr"/>
          <a:lstStyle/>
          <a:p>
            <a:pPr algn="ctr" indent="0" marL="0">
              <a:buNone/>
            </a:pPr>
            <a:r>
              <a:rPr lang="en-US" sz="1500" b="1" dirty="0">
                <a:solidFill>
                  <a:schemeClr val="bg1"/>
                </a:solidFill>
              </a:rPr>
              <a:t>D</a:t>
            </a:r>
            <a:endParaRPr lang="en-US" sz="1500" dirty="0"/>
          </a:p>
        </p:txBody>
      </p:sp>
      <p:sp>
        <p:nvSpPr>
          <p:cNvPr id="18" name="Text 211"/>
          <p:cNvSpPr txBox="1"/>
          <p:nvPr/>
        </p:nvSpPr>
        <p:spPr>
          <a:xfrm>
            <a:off x="1325880" y="4599432"/>
            <a:ext cx="4495648" cy="694944"/>
          </a:xfrm>
          <a:prstGeom prst="rect">
            <a:avLst/>
          </a:prstGeom>
          <a:noFill/>
          <a:ln/>
        </p:spPr>
        <p:txBody>
          <a:bodyPr wrap="square" lIns="0" tIns="0" rIns="0" bIns="0" rtlCol="0" anchor="ctr"/>
          <a:lstStyle/>
          <a:p>
            <a:pPr indent="0" marL="0">
              <a:buNone/>
            </a:pPr>
            <a:r>
              <a:rPr lang="en-US" sz="1700" dirty="0">
                <a:solidFill>
                  <a:schemeClr val="tx1"/>
                </a:solidFill>
              </a:rPr>
              <a:t>The </a:t>
            </a:r>
            <a:pPr indent="0" marL="0">
              <a:buNone/>
            </a:pPr>
            <a:r>
              <a:rPr lang="en-US" sz="1700" b="1" dirty="0">
                <a:solidFill>
                  <a:schemeClr val="tx2"/>
                </a:solidFill>
              </a:rPr>
              <a:t>Blitz</a:t>
            </a:r>
            <a:pPr indent="0" marL="0">
              <a:buNone/>
            </a:pPr>
            <a:r>
              <a:rPr lang="en-US" sz="1700" dirty="0">
                <a:solidFill>
                  <a:schemeClr val="tx1"/>
                </a:solidFill>
              </a:rPr>
              <a:t> devastates large parts of the city</a:t>
            </a:r>
            <a:endParaRPr lang="en-US" sz="1700" dirty="0"/>
          </a:p>
        </p:txBody>
      </p:sp>
      <p:sp>
        <p:nvSpPr>
          <p:cNvPr id="19" name="Card 212"/>
          <p:cNvSpPr/>
          <p:nvPr/>
        </p:nvSpPr>
        <p:spPr>
          <a:xfrm>
            <a:off x="548640" y="5385816"/>
            <a:ext cx="5410048" cy="694944"/>
          </a:xfrm>
          <a:prstGeom prst="roundRect">
            <a:avLst>
              <a:gd name="adj" fmla="val 13158"/>
            </a:avLst>
          </a:prstGeom>
          <a:solidFill>
            <a:schemeClr val="bg2"/>
          </a:solidFill>
          <a:ln/>
        </p:spPr>
      </p:sp>
      <p:sp>
        <p:nvSpPr>
          <p:cNvPr id="20" name="Badge 213"/>
          <p:cNvSpPr txBox="1"/>
          <p:nvPr/>
        </p:nvSpPr>
        <p:spPr>
          <a:xfrm>
            <a:off x="731520" y="5522976"/>
            <a:ext cx="420624" cy="420624"/>
          </a:xfrm>
          <a:prstGeom prst="ellipse">
            <a:avLst/>
          </a:prstGeom>
          <a:solidFill>
            <a:schemeClr val="tx2"/>
          </a:solidFill>
          <a:ln/>
        </p:spPr>
        <p:txBody>
          <a:bodyPr wrap="square" lIns="0" tIns="0" rIns="0" bIns="0" rtlCol="0" anchor="ctr"/>
          <a:lstStyle/>
          <a:p>
            <a:pPr algn="ctr" indent="0" marL="0">
              <a:buNone/>
            </a:pPr>
            <a:r>
              <a:rPr lang="en-US" sz="1500" b="1" dirty="0">
                <a:solidFill>
                  <a:schemeClr val="bg1"/>
                </a:solidFill>
              </a:rPr>
              <a:t>E</a:t>
            </a:r>
            <a:endParaRPr lang="en-US" sz="1500" dirty="0"/>
          </a:p>
        </p:txBody>
      </p:sp>
      <p:sp>
        <p:nvSpPr>
          <p:cNvPr id="21" name="Text 214"/>
          <p:cNvSpPr txBox="1"/>
          <p:nvPr/>
        </p:nvSpPr>
        <p:spPr>
          <a:xfrm>
            <a:off x="1325880" y="5385816"/>
            <a:ext cx="4495648" cy="694944"/>
          </a:xfrm>
          <a:prstGeom prst="rect">
            <a:avLst/>
          </a:prstGeom>
          <a:noFill/>
          <a:ln/>
        </p:spPr>
        <p:txBody>
          <a:bodyPr wrap="square" lIns="0" tIns="0" rIns="0" bIns="0" rtlCol="0" anchor="ctr"/>
          <a:lstStyle/>
          <a:p>
            <a:pPr indent="0" marL="0">
              <a:buNone/>
            </a:pPr>
            <a:r>
              <a:rPr lang="en-US" sz="1700" dirty="0">
                <a:solidFill>
                  <a:schemeClr val="tx1"/>
                </a:solidFill>
              </a:rPr>
              <a:t>The </a:t>
            </a:r>
            <a:pPr indent="0" marL="0">
              <a:buNone/>
            </a:pPr>
            <a:r>
              <a:rPr lang="en-US" sz="1700" b="1" dirty="0">
                <a:solidFill>
                  <a:schemeClr val="tx2"/>
                </a:solidFill>
              </a:rPr>
              <a:t>East India Company</a:t>
            </a:r>
            <a:pPr indent="0" marL="0">
              <a:buNone/>
            </a:pPr>
            <a:r>
              <a:rPr lang="en-US" sz="1700" dirty="0">
                <a:solidFill>
                  <a:schemeClr val="tx1"/>
                </a:solidFill>
              </a:rPr>
              <a:t> is founded</a:t>
            </a:r>
            <a:endParaRPr lang="en-US" sz="1700" dirty="0"/>
          </a:p>
        </p:txBody>
      </p:sp>
      <p:sp>
        <p:nvSpPr>
          <p:cNvPr id="22" name="Card 215"/>
          <p:cNvSpPr/>
          <p:nvPr/>
        </p:nvSpPr>
        <p:spPr>
          <a:xfrm>
            <a:off x="6233008" y="2240280"/>
            <a:ext cx="5410048" cy="694944"/>
          </a:xfrm>
          <a:prstGeom prst="roundRect">
            <a:avLst>
              <a:gd name="adj" fmla="val 13158"/>
            </a:avLst>
          </a:prstGeom>
          <a:solidFill>
            <a:schemeClr val="bg2"/>
          </a:solidFill>
          <a:ln/>
        </p:spPr>
      </p:sp>
      <p:sp>
        <p:nvSpPr>
          <p:cNvPr id="23" name="Badge 216"/>
          <p:cNvSpPr txBox="1"/>
          <p:nvPr/>
        </p:nvSpPr>
        <p:spPr>
          <a:xfrm>
            <a:off x="6415888" y="2377440"/>
            <a:ext cx="420624" cy="420624"/>
          </a:xfrm>
          <a:prstGeom prst="ellipse">
            <a:avLst/>
          </a:prstGeom>
          <a:solidFill>
            <a:schemeClr val="tx2"/>
          </a:solidFill>
          <a:ln/>
        </p:spPr>
        <p:txBody>
          <a:bodyPr wrap="square" lIns="0" tIns="0" rIns="0" bIns="0" rtlCol="0" anchor="ctr"/>
          <a:lstStyle/>
          <a:p>
            <a:pPr algn="ctr" indent="0" marL="0">
              <a:buNone/>
            </a:pPr>
            <a:r>
              <a:rPr lang="en-US" sz="1500" b="1" dirty="0">
                <a:solidFill>
                  <a:schemeClr val="bg1"/>
                </a:solidFill>
              </a:rPr>
              <a:t>F</a:t>
            </a:r>
            <a:endParaRPr lang="en-US" sz="1500" dirty="0"/>
          </a:p>
        </p:txBody>
      </p:sp>
      <p:sp>
        <p:nvSpPr>
          <p:cNvPr id="24" name="Text 217"/>
          <p:cNvSpPr txBox="1"/>
          <p:nvPr/>
        </p:nvSpPr>
        <p:spPr>
          <a:xfrm>
            <a:off x="7010248" y="2240280"/>
            <a:ext cx="4495648" cy="694944"/>
          </a:xfrm>
          <a:prstGeom prst="rect">
            <a:avLst/>
          </a:prstGeom>
          <a:noFill/>
          <a:ln/>
        </p:spPr>
        <p:txBody>
          <a:bodyPr wrap="square" lIns="0" tIns="0" rIns="0" bIns="0" rtlCol="0" anchor="ctr"/>
          <a:lstStyle/>
          <a:p>
            <a:pPr indent="0" marL="0">
              <a:buNone/>
            </a:pPr>
            <a:r>
              <a:rPr lang="en-US" sz="1700" b="1" dirty="0">
                <a:solidFill>
                  <a:schemeClr val="tx2"/>
                </a:solidFill>
              </a:rPr>
              <a:t>William the Conqueror</a:t>
            </a:r>
            <a:pPr indent="0" marL="0">
              <a:buNone/>
            </a:pPr>
            <a:r>
              <a:rPr lang="en-US" sz="1700" dirty="0">
                <a:solidFill>
                  <a:schemeClr val="tx1"/>
                </a:solidFill>
              </a:rPr>
              <a:t> invades from Normandy</a:t>
            </a:r>
            <a:endParaRPr lang="en-US" sz="1700" dirty="0"/>
          </a:p>
        </p:txBody>
      </p:sp>
      <p:sp>
        <p:nvSpPr>
          <p:cNvPr id="25" name="Card 218"/>
          <p:cNvSpPr/>
          <p:nvPr/>
        </p:nvSpPr>
        <p:spPr>
          <a:xfrm>
            <a:off x="6233008" y="3026664"/>
            <a:ext cx="5410048" cy="694944"/>
          </a:xfrm>
          <a:prstGeom prst="roundRect">
            <a:avLst>
              <a:gd name="adj" fmla="val 13158"/>
            </a:avLst>
          </a:prstGeom>
          <a:solidFill>
            <a:schemeClr val="bg2"/>
          </a:solidFill>
          <a:ln/>
        </p:spPr>
      </p:sp>
      <p:sp>
        <p:nvSpPr>
          <p:cNvPr id="26" name="Badge 219"/>
          <p:cNvSpPr txBox="1"/>
          <p:nvPr/>
        </p:nvSpPr>
        <p:spPr>
          <a:xfrm>
            <a:off x="6415888" y="3163824"/>
            <a:ext cx="420624" cy="420624"/>
          </a:xfrm>
          <a:prstGeom prst="ellipse">
            <a:avLst/>
          </a:prstGeom>
          <a:solidFill>
            <a:schemeClr val="tx2"/>
          </a:solidFill>
          <a:ln/>
        </p:spPr>
        <p:txBody>
          <a:bodyPr wrap="square" lIns="0" tIns="0" rIns="0" bIns="0" rtlCol="0" anchor="ctr"/>
          <a:lstStyle/>
          <a:p>
            <a:pPr algn="ctr" indent="0" marL="0">
              <a:buNone/>
            </a:pPr>
            <a:r>
              <a:rPr lang="en-US" sz="1500" b="1" dirty="0">
                <a:solidFill>
                  <a:schemeClr val="bg1"/>
                </a:solidFill>
              </a:rPr>
              <a:t>G</a:t>
            </a:r>
            <a:endParaRPr lang="en-US" sz="1500" dirty="0"/>
          </a:p>
        </p:txBody>
      </p:sp>
      <p:sp>
        <p:nvSpPr>
          <p:cNvPr id="27" name="Text 220"/>
          <p:cNvSpPr txBox="1"/>
          <p:nvPr/>
        </p:nvSpPr>
        <p:spPr>
          <a:xfrm>
            <a:off x="7010248" y="3026664"/>
            <a:ext cx="4495648" cy="694944"/>
          </a:xfrm>
          <a:prstGeom prst="rect">
            <a:avLst/>
          </a:prstGeom>
          <a:noFill/>
          <a:ln/>
        </p:spPr>
        <p:txBody>
          <a:bodyPr wrap="square" lIns="0" tIns="0" rIns="0" bIns="0" rtlCol="0" anchor="ctr"/>
          <a:lstStyle/>
          <a:p>
            <a:pPr indent="0" marL="0">
              <a:buNone/>
            </a:pPr>
            <a:r>
              <a:rPr lang="en-US" sz="1700" dirty="0">
                <a:solidFill>
                  <a:schemeClr val="tx1"/>
                </a:solidFill>
              </a:rPr>
              <a:t>The </a:t>
            </a:r>
            <a:pPr indent="0" marL="0">
              <a:buNone/>
            </a:pPr>
            <a:r>
              <a:rPr lang="en-US" sz="1700" b="1" dirty="0">
                <a:solidFill>
                  <a:schemeClr val="tx2"/>
                </a:solidFill>
              </a:rPr>
              <a:t>Magna Carta</a:t>
            </a:r>
            <a:pPr indent="0" marL="0">
              <a:buNone/>
            </a:pPr>
            <a:r>
              <a:rPr lang="en-US" sz="1700" dirty="0">
                <a:solidFill>
                  <a:schemeClr val="tx1"/>
                </a:solidFill>
              </a:rPr>
              <a:t> is signed at Runnymede</a:t>
            </a:r>
            <a:endParaRPr lang="en-US" sz="1700" dirty="0"/>
          </a:p>
        </p:txBody>
      </p:sp>
      <p:sp>
        <p:nvSpPr>
          <p:cNvPr id="28" name="Card 221"/>
          <p:cNvSpPr/>
          <p:nvPr/>
        </p:nvSpPr>
        <p:spPr>
          <a:xfrm>
            <a:off x="6233008" y="3813048"/>
            <a:ext cx="5410048" cy="694944"/>
          </a:xfrm>
          <a:prstGeom prst="roundRect">
            <a:avLst>
              <a:gd name="adj" fmla="val 13158"/>
            </a:avLst>
          </a:prstGeom>
          <a:solidFill>
            <a:schemeClr val="bg2"/>
          </a:solidFill>
          <a:ln/>
        </p:spPr>
      </p:sp>
      <p:sp>
        <p:nvSpPr>
          <p:cNvPr id="29" name="Badge 222"/>
          <p:cNvSpPr txBox="1"/>
          <p:nvPr/>
        </p:nvSpPr>
        <p:spPr>
          <a:xfrm>
            <a:off x="6415888" y="3950208"/>
            <a:ext cx="420624" cy="420624"/>
          </a:xfrm>
          <a:prstGeom prst="ellipse">
            <a:avLst/>
          </a:prstGeom>
          <a:solidFill>
            <a:schemeClr val="tx2"/>
          </a:solidFill>
          <a:ln/>
        </p:spPr>
        <p:txBody>
          <a:bodyPr wrap="square" lIns="0" tIns="0" rIns="0" bIns="0" rtlCol="0" anchor="ctr"/>
          <a:lstStyle/>
          <a:p>
            <a:pPr algn="ctr" indent="0" marL="0">
              <a:buNone/>
            </a:pPr>
            <a:r>
              <a:rPr lang="en-US" sz="1500" b="1" dirty="0">
                <a:solidFill>
                  <a:schemeClr val="bg1"/>
                </a:solidFill>
              </a:rPr>
              <a:t>H</a:t>
            </a:r>
            <a:endParaRPr lang="en-US" sz="1500" dirty="0"/>
          </a:p>
        </p:txBody>
      </p:sp>
      <p:sp>
        <p:nvSpPr>
          <p:cNvPr id="30" name="Text 223"/>
          <p:cNvSpPr txBox="1"/>
          <p:nvPr/>
        </p:nvSpPr>
        <p:spPr>
          <a:xfrm>
            <a:off x="7010248" y="3813048"/>
            <a:ext cx="4495648" cy="694944"/>
          </a:xfrm>
          <a:prstGeom prst="rect">
            <a:avLst/>
          </a:prstGeom>
          <a:noFill/>
          <a:ln/>
        </p:spPr>
        <p:txBody>
          <a:bodyPr wrap="square" lIns="0" tIns="0" rIns="0" bIns="0" rtlCol="0" anchor="ctr"/>
          <a:lstStyle/>
          <a:p>
            <a:pPr indent="0" marL="0">
              <a:buNone/>
            </a:pPr>
            <a:r>
              <a:rPr lang="en-US" sz="1700" dirty="0">
                <a:solidFill>
                  <a:schemeClr val="tx1"/>
                </a:solidFill>
              </a:rPr>
              <a:t>The </a:t>
            </a:r>
            <a:pPr indent="0" marL="0">
              <a:buNone/>
            </a:pPr>
            <a:r>
              <a:rPr lang="en-US" sz="1700" b="1" dirty="0">
                <a:solidFill>
                  <a:schemeClr val="tx2"/>
                </a:solidFill>
              </a:rPr>
              <a:t>Great Plague</a:t>
            </a:r>
            <a:pPr indent="0" marL="0">
              <a:buNone/>
            </a:pPr>
            <a:r>
              <a:rPr lang="en-US" sz="1700" dirty="0">
                <a:solidFill>
                  <a:schemeClr val="tx1"/>
                </a:solidFill>
              </a:rPr>
              <a:t> kills thousands of Londoners</a:t>
            </a:r>
            <a:endParaRPr lang="en-US" sz="1700" dirty="0"/>
          </a:p>
        </p:txBody>
      </p:sp>
      <p:sp>
        <p:nvSpPr>
          <p:cNvPr id="31" name="Card 224"/>
          <p:cNvSpPr/>
          <p:nvPr/>
        </p:nvSpPr>
        <p:spPr>
          <a:xfrm>
            <a:off x="6233008" y="4599432"/>
            <a:ext cx="5410048" cy="694944"/>
          </a:xfrm>
          <a:prstGeom prst="roundRect">
            <a:avLst>
              <a:gd name="adj" fmla="val 13158"/>
            </a:avLst>
          </a:prstGeom>
          <a:solidFill>
            <a:schemeClr val="bg2"/>
          </a:solidFill>
          <a:ln/>
        </p:spPr>
      </p:sp>
      <p:sp>
        <p:nvSpPr>
          <p:cNvPr id="32" name="Badge 225"/>
          <p:cNvSpPr txBox="1"/>
          <p:nvPr/>
        </p:nvSpPr>
        <p:spPr>
          <a:xfrm>
            <a:off x="6415888" y="4736592"/>
            <a:ext cx="420624" cy="420624"/>
          </a:xfrm>
          <a:prstGeom prst="ellipse">
            <a:avLst/>
          </a:prstGeom>
          <a:solidFill>
            <a:schemeClr val="tx2"/>
          </a:solidFill>
          <a:ln/>
        </p:spPr>
        <p:txBody>
          <a:bodyPr wrap="square" lIns="0" tIns="0" rIns="0" bIns="0" rtlCol="0" anchor="ctr"/>
          <a:lstStyle/>
          <a:p>
            <a:pPr algn="ctr" indent="0" marL="0">
              <a:buNone/>
            </a:pPr>
            <a:r>
              <a:rPr lang="en-US" sz="1500" b="1" dirty="0">
                <a:solidFill>
                  <a:schemeClr val="bg1"/>
                </a:solidFill>
              </a:rPr>
              <a:t>I</a:t>
            </a:r>
            <a:endParaRPr lang="en-US" sz="1500" dirty="0"/>
          </a:p>
        </p:txBody>
      </p:sp>
      <p:sp>
        <p:nvSpPr>
          <p:cNvPr id="33" name="Text 226"/>
          <p:cNvSpPr txBox="1"/>
          <p:nvPr/>
        </p:nvSpPr>
        <p:spPr>
          <a:xfrm>
            <a:off x="7010248" y="4599432"/>
            <a:ext cx="4495648" cy="694944"/>
          </a:xfrm>
          <a:prstGeom prst="rect">
            <a:avLst/>
          </a:prstGeom>
          <a:noFill/>
          <a:ln/>
        </p:spPr>
        <p:txBody>
          <a:bodyPr wrap="square" lIns="0" tIns="0" rIns="0" bIns="0" rtlCol="0" anchor="ctr"/>
          <a:lstStyle/>
          <a:p>
            <a:pPr indent="0" marL="0">
              <a:buNone/>
            </a:pPr>
            <a:r>
              <a:rPr lang="en-US" sz="1700" b="1" dirty="0">
                <a:solidFill>
                  <a:schemeClr val="tx2"/>
                </a:solidFill>
              </a:rPr>
              <a:t>Victoria</a:t>
            </a:r>
            <a:pPr indent="0" marL="0">
              <a:buNone/>
            </a:pPr>
            <a:r>
              <a:rPr lang="en-US" sz="1700" dirty="0">
                <a:solidFill>
                  <a:schemeClr val="tx1"/>
                </a:solidFill>
              </a:rPr>
              <a:t> is crowned, beginning an era of empire</a:t>
            </a:r>
            <a:endParaRPr lang="en-US" sz="1700" dirty="0"/>
          </a:p>
        </p:txBody>
      </p:sp>
      <p:sp>
        <p:nvSpPr>
          <p:cNvPr id="34" name="Card 227"/>
          <p:cNvSpPr/>
          <p:nvPr/>
        </p:nvSpPr>
        <p:spPr>
          <a:xfrm>
            <a:off x="6233008" y="5385816"/>
            <a:ext cx="5410048" cy="694944"/>
          </a:xfrm>
          <a:prstGeom prst="roundRect">
            <a:avLst>
              <a:gd name="adj" fmla="val 13158"/>
            </a:avLst>
          </a:prstGeom>
          <a:solidFill>
            <a:schemeClr val="bg2"/>
          </a:solidFill>
          <a:ln/>
        </p:spPr>
      </p:sp>
      <p:sp>
        <p:nvSpPr>
          <p:cNvPr id="35" name="Badge 228"/>
          <p:cNvSpPr txBox="1"/>
          <p:nvPr/>
        </p:nvSpPr>
        <p:spPr>
          <a:xfrm>
            <a:off x="6415888" y="5522976"/>
            <a:ext cx="420624" cy="420624"/>
          </a:xfrm>
          <a:prstGeom prst="ellipse">
            <a:avLst/>
          </a:prstGeom>
          <a:solidFill>
            <a:schemeClr val="tx2"/>
          </a:solidFill>
          <a:ln/>
        </p:spPr>
        <p:txBody>
          <a:bodyPr wrap="square" lIns="0" tIns="0" rIns="0" bIns="0" rtlCol="0" anchor="ctr"/>
          <a:lstStyle/>
          <a:p>
            <a:pPr algn="ctr" indent="0" marL="0">
              <a:buNone/>
            </a:pPr>
            <a:r>
              <a:rPr lang="en-US" sz="1500" b="1" dirty="0">
                <a:solidFill>
                  <a:schemeClr val="bg1"/>
                </a:solidFill>
              </a:rPr>
              <a:t>J</a:t>
            </a:r>
            <a:endParaRPr lang="en-US" sz="1500" dirty="0"/>
          </a:p>
        </p:txBody>
      </p:sp>
      <p:sp>
        <p:nvSpPr>
          <p:cNvPr id="36" name="Text 229"/>
          <p:cNvSpPr txBox="1"/>
          <p:nvPr/>
        </p:nvSpPr>
        <p:spPr>
          <a:xfrm>
            <a:off x="7010248" y="5385816"/>
            <a:ext cx="4495648" cy="694944"/>
          </a:xfrm>
          <a:prstGeom prst="rect">
            <a:avLst/>
          </a:prstGeom>
          <a:noFill/>
          <a:ln/>
        </p:spPr>
        <p:txBody>
          <a:bodyPr wrap="square" lIns="0" tIns="0" rIns="0" bIns="0" rtlCol="0" anchor="ctr"/>
          <a:lstStyle/>
          <a:p>
            <a:pPr indent="0" marL="0">
              <a:buNone/>
            </a:pPr>
            <a:r>
              <a:rPr lang="en-US" sz="1700" b="1" dirty="0">
                <a:solidFill>
                  <a:schemeClr val="tx2"/>
                </a:solidFill>
              </a:rPr>
              <a:t>Anglo-Saxons</a:t>
            </a:r>
            <a:pPr indent="0" marL="0">
              <a:buNone/>
            </a:pPr>
            <a:r>
              <a:rPr lang="en-US" sz="1700" dirty="0">
                <a:solidFill>
                  <a:schemeClr val="tx1"/>
                </a:solidFill>
              </a:rPr>
              <a:t> re-establish London as a trading hub</a:t>
            </a:r>
            <a:endParaRPr lang="en-US" sz="1700" dirty="0"/>
          </a:p>
        </p:txBody>
      </p:sp>
      <p:sp>
        <p:nvSpPr>
          <p:cNvPr id="25" name="Slide Number Placeholder 0"/>
          <p:cNvSpPr>
            <a:spLocks noGrp="1"/>
          </p:cNvSpPr>
          <p:nvPr>
            <p:ph type="sldNum" sz="quarter" idx="4294967295"/>
          </p:nvPr>
        </p:nvSpPr>
        <p:spPr>
          <a:xfrm>
            <a:off x="10728655" y="6400800"/>
            <a:ext cx="9144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1"/>
          <p:cNvSpPr/>
          <p:nvPr>
            <p:ph idx="101" type="body" hasCustomPrompt="1"/>
          </p:nvPr>
        </p:nvSpPr>
        <p:spPr>
          <a:xfrm>
            <a:off x="548640" y="329184"/>
            <a:ext cx="7772400" cy="329184"/>
          </a:xfrm>
          <a:prstGeom prst="rect">
            <a:avLst/>
          </a:prstGeom>
          <a:noFill/>
          <a:ln/>
        </p:spPr>
        <p:txBody>
          <a:bodyPr wrap="square" lIns="0" tIns="0" rIns="0" bIns="0" rtlCol="0" anchor="ctr"/>
          <a:lstStyle/>
          <a:p>
            <a:pPr indent="0" marL="0">
              <a:buNone/>
            </a:pPr>
            <a:r>
              <a:rPr lang="en-US" sz="1300" b="1" spc="200" kern="0" dirty="0">
                <a:solidFill>
                  <a:schemeClr val="accent1"/>
                </a:solidFill>
              </a:rPr>
              <a:t>C  ·  WHILE WATCHING</a:t>
            </a:r>
            <a:endParaRPr lang="en-US" sz="1300" dirty="0"/>
          </a:p>
        </p:txBody>
      </p:sp>
      <p:sp>
        <p:nvSpPr>
          <p:cNvPr id="3" name="Text 1"/>
          <p:cNvSpPr/>
          <p:nvPr>
            <p:ph idx="102" type="title" hasCustomPrompt="1"/>
          </p:nvPr>
        </p:nvSpPr>
        <p:spPr>
          <a:xfrm>
            <a:off x="548640" y="676656"/>
            <a:ext cx="11094415" cy="749808"/>
          </a:xfrm>
          <a:prstGeom prst="rect">
            <a:avLst/>
          </a:prstGeom>
          <a:noFill/>
          <a:ln/>
        </p:spPr>
        <p:txBody>
          <a:bodyPr wrap="square" lIns="0" tIns="0" rIns="0" bIns="0" rtlCol="0" anchor="ctr"/>
          <a:lstStyle/>
          <a:p>
            <a:pPr algn="l" indent="0" marL="0">
              <a:buNone/>
            </a:pPr>
            <a:r>
              <a:rPr lang="en-US" sz="3400" b="1" dirty="0">
                <a:solidFill>
                  <a:schemeClr val="tx2"/>
                </a:solidFill>
              </a:rPr>
              <a:t>Task 6: True, False or Not Given?</a:t>
            </a:r>
            <a:endParaRPr lang="en-US" sz="3400" dirty="0"/>
          </a:p>
        </p:txBody>
      </p:sp>
      <p:sp>
        <p:nvSpPr>
          <p:cNvPr id="4" name="Text 1"/>
          <p:cNvSpPr/>
          <p:nvPr>
            <p:ph idx="103" type="body" hasCustomPrompt="1"/>
          </p:nvPr>
        </p:nvSpPr>
        <p:spPr>
          <a:xfrm>
            <a:off x="548640" y="1463040"/>
            <a:ext cx="11094415" cy="640080"/>
          </a:xfrm>
          <a:prstGeom prst="rect">
            <a:avLst/>
          </a:prstGeom>
          <a:noFill/>
          <a:ln/>
        </p:spPr>
        <p:txBody>
          <a:bodyPr wrap="square" lIns="0" tIns="0" rIns="0" bIns="0" rtlCol="0" anchor="t"/>
          <a:lstStyle/>
          <a:p>
            <a:pPr indent="0" marL="0">
              <a:buNone/>
            </a:pPr>
            <a:r>
              <a:rPr lang="en-US" sz="1800" dirty="0">
                <a:solidFill>
                  <a:schemeClr val="tx1"/>
                </a:solidFill>
              </a:rPr>
              <a:t>Copy the numbers and key words in bold. As you watch, note what the narrator says about each one.</a:t>
            </a:r>
            <a:endParaRPr lang="en-US" sz="1800" dirty="0"/>
          </a:p>
        </p:txBody>
      </p:sp>
      <p:sp>
        <p:nvSpPr>
          <p:cNvPr id="6" name="Pill 230"/>
          <p:cNvSpPr txBox="1"/>
          <p:nvPr/>
        </p:nvSpPr>
        <p:spPr>
          <a:xfrm>
            <a:off x="9037015" y="274320"/>
            <a:ext cx="2606040" cy="384048"/>
          </a:xfrm>
          <a:prstGeom prst="roundRect">
            <a:avLst>
              <a:gd name="adj" fmla="val 50000"/>
            </a:avLst>
          </a:prstGeom>
          <a:solidFill>
            <a:schemeClr val="bg2"/>
          </a:solidFill>
          <a:ln/>
        </p:spPr>
        <p:txBody>
          <a:bodyPr wrap="square" lIns="0" tIns="0" rIns="0" bIns="0" rtlCol="0" anchor="ctr"/>
          <a:lstStyle/>
          <a:p>
            <a:pPr algn="ctr" indent="0" marL="0">
              <a:buNone/>
            </a:pPr>
            <a:r>
              <a:rPr lang="en-US" sz="1300" b="1" dirty="0">
                <a:solidFill>
                  <a:schemeClr val="tx2"/>
                </a:solidFill>
              </a:rPr>
              <a:t>Read and copy  ·  2 min</a:t>
            </a:r>
            <a:endParaRPr lang="en-US" sz="1300" dirty="0"/>
          </a:p>
        </p:txBody>
      </p:sp>
      <p:sp>
        <p:nvSpPr>
          <p:cNvPr id="7" name="Card 231"/>
          <p:cNvSpPr/>
          <p:nvPr/>
        </p:nvSpPr>
        <p:spPr>
          <a:xfrm>
            <a:off x="548640" y="2240280"/>
            <a:ext cx="11094415" cy="603504"/>
          </a:xfrm>
          <a:prstGeom prst="roundRect">
            <a:avLst>
              <a:gd name="adj" fmla="val 15152"/>
            </a:avLst>
          </a:prstGeom>
          <a:solidFill>
            <a:schemeClr val="bg2"/>
          </a:solidFill>
          <a:ln/>
        </p:spPr>
      </p:sp>
      <p:sp>
        <p:nvSpPr>
          <p:cNvPr id="8" name="Badge 232"/>
          <p:cNvSpPr txBox="1"/>
          <p:nvPr/>
        </p:nvSpPr>
        <p:spPr>
          <a:xfrm>
            <a:off x="713232" y="2350008"/>
            <a:ext cx="384048" cy="384048"/>
          </a:xfrm>
          <a:prstGeom prst="ellipse">
            <a:avLst/>
          </a:prstGeom>
          <a:solidFill>
            <a:schemeClr val="tx2"/>
          </a:solidFill>
          <a:ln/>
        </p:spPr>
        <p:txBody>
          <a:bodyPr wrap="square" lIns="0" tIns="0" rIns="0" bIns="0" rtlCol="0" anchor="ctr"/>
          <a:lstStyle/>
          <a:p>
            <a:pPr algn="ctr" indent="0" marL="0">
              <a:buNone/>
            </a:pPr>
            <a:r>
              <a:rPr lang="en-US" sz="1400" b="1" dirty="0">
                <a:solidFill>
                  <a:schemeClr val="bg1"/>
                </a:solidFill>
              </a:rPr>
              <a:t>1</a:t>
            </a:r>
            <a:endParaRPr lang="en-US" sz="1400" dirty="0"/>
          </a:p>
        </p:txBody>
      </p:sp>
      <p:sp>
        <p:nvSpPr>
          <p:cNvPr id="9" name="Text 233"/>
          <p:cNvSpPr txBox="1"/>
          <p:nvPr/>
        </p:nvSpPr>
        <p:spPr>
          <a:xfrm>
            <a:off x="1298448" y="2240280"/>
            <a:ext cx="10161727" cy="603504"/>
          </a:xfrm>
          <a:prstGeom prst="rect">
            <a:avLst/>
          </a:prstGeom>
          <a:noFill/>
          <a:ln/>
        </p:spPr>
        <p:txBody>
          <a:bodyPr wrap="square" lIns="0" tIns="0" rIns="0" bIns="0" rtlCol="0" anchor="ctr"/>
          <a:lstStyle/>
          <a:p>
            <a:pPr indent="0" marL="0">
              <a:buNone/>
            </a:pPr>
            <a:r>
              <a:rPr lang="en-US" sz="1700" dirty="0">
                <a:solidFill>
                  <a:schemeClr val="tx1"/>
                </a:solidFill>
              </a:rPr>
              <a:t>The Romans called the settlement on the Thames “</a:t>
            </a:r>
            <a:pPr indent="0" marL="0">
              <a:buNone/>
            </a:pPr>
            <a:r>
              <a:rPr lang="en-US" sz="1700" b="1" dirty="0">
                <a:solidFill>
                  <a:schemeClr val="tx2"/>
                </a:solidFill>
              </a:rPr>
              <a:t>Londinium</a:t>
            </a:r>
            <a:pPr indent="0" marL="0">
              <a:buNone/>
            </a:pPr>
            <a:r>
              <a:rPr lang="en-US" sz="1700" dirty="0">
                <a:solidFill>
                  <a:schemeClr val="tx1"/>
                </a:solidFill>
              </a:rPr>
              <a:t>” and established it as a major commercial centre.</a:t>
            </a:r>
            <a:endParaRPr lang="en-US" sz="1700" dirty="0"/>
          </a:p>
        </p:txBody>
      </p:sp>
      <p:sp>
        <p:nvSpPr>
          <p:cNvPr id="10" name="Card 234"/>
          <p:cNvSpPr/>
          <p:nvPr/>
        </p:nvSpPr>
        <p:spPr>
          <a:xfrm>
            <a:off x="548640" y="2907792"/>
            <a:ext cx="11094415" cy="603504"/>
          </a:xfrm>
          <a:prstGeom prst="roundRect">
            <a:avLst>
              <a:gd name="adj" fmla="val 15152"/>
            </a:avLst>
          </a:prstGeom>
          <a:solidFill>
            <a:schemeClr val="bg2"/>
          </a:solidFill>
          <a:ln/>
        </p:spPr>
      </p:sp>
      <p:sp>
        <p:nvSpPr>
          <p:cNvPr id="11" name="Badge 235"/>
          <p:cNvSpPr txBox="1"/>
          <p:nvPr/>
        </p:nvSpPr>
        <p:spPr>
          <a:xfrm>
            <a:off x="713232" y="3017520"/>
            <a:ext cx="384048" cy="384048"/>
          </a:xfrm>
          <a:prstGeom prst="ellipse">
            <a:avLst/>
          </a:prstGeom>
          <a:solidFill>
            <a:schemeClr val="tx2"/>
          </a:solidFill>
          <a:ln/>
        </p:spPr>
        <p:txBody>
          <a:bodyPr wrap="square" lIns="0" tIns="0" rIns="0" bIns="0" rtlCol="0" anchor="ctr"/>
          <a:lstStyle/>
          <a:p>
            <a:pPr algn="ctr" indent="0" marL="0">
              <a:buNone/>
            </a:pPr>
            <a:r>
              <a:rPr lang="en-US" sz="1400" b="1" dirty="0">
                <a:solidFill>
                  <a:schemeClr val="bg1"/>
                </a:solidFill>
              </a:rPr>
              <a:t>2</a:t>
            </a:r>
            <a:endParaRPr lang="en-US" sz="1400" dirty="0"/>
          </a:p>
        </p:txBody>
      </p:sp>
      <p:sp>
        <p:nvSpPr>
          <p:cNvPr id="12" name="Text 236"/>
          <p:cNvSpPr txBox="1"/>
          <p:nvPr/>
        </p:nvSpPr>
        <p:spPr>
          <a:xfrm>
            <a:off x="1298448" y="2907792"/>
            <a:ext cx="10161727" cy="603504"/>
          </a:xfrm>
          <a:prstGeom prst="rect">
            <a:avLst/>
          </a:prstGeom>
          <a:noFill/>
          <a:ln/>
        </p:spPr>
        <p:txBody>
          <a:bodyPr wrap="square" lIns="0" tIns="0" rIns="0" bIns="0" rtlCol="0" anchor="ctr"/>
          <a:lstStyle/>
          <a:p>
            <a:pPr indent="0" marL="0">
              <a:buNone/>
            </a:pPr>
            <a:r>
              <a:rPr lang="en-US" sz="1700" b="1" dirty="0">
                <a:solidFill>
                  <a:schemeClr val="tx2"/>
                </a:solidFill>
              </a:rPr>
              <a:t>After the Romans left</a:t>
            </a:r>
            <a:pPr indent="0" marL="0">
              <a:buNone/>
            </a:pPr>
            <a:r>
              <a:rPr lang="en-US" sz="1700" dirty="0">
                <a:solidFill>
                  <a:schemeClr val="tx1"/>
                </a:solidFill>
              </a:rPr>
              <a:t>, London immediately became the most important city in Europe.</a:t>
            </a:r>
            <a:endParaRPr lang="en-US" sz="1700" dirty="0"/>
          </a:p>
        </p:txBody>
      </p:sp>
      <p:sp>
        <p:nvSpPr>
          <p:cNvPr id="13" name="Card 237"/>
          <p:cNvSpPr/>
          <p:nvPr/>
        </p:nvSpPr>
        <p:spPr>
          <a:xfrm>
            <a:off x="548640" y="3575304"/>
            <a:ext cx="11094415" cy="603504"/>
          </a:xfrm>
          <a:prstGeom prst="roundRect">
            <a:avLst>
              <a:gd name="adj" fmla="val 15152"/>
            </a:avLst>
          </a:prstGeom>
          <a:solidFill>
            <a:schemeClr val="bg2"/>
          </a:solidFill>
          <a:ln/>
        </p:spPr>
      </p:sp>
      <p:sp>
        <p:nvSpPr>
          <p:cNvPr id="14" name="Badge 238"/>
          <p:cNvSpPr txBox="1"/>
          <p:nvPr/>
        </p:nvSpPr>
        <p:spPr>
          <a:xfrm>
            <a:off x="713232" y="3685032"/>
            <a:ext cx="384048" cy="384048"/>
          </a:xfrm>
          <a:prstGeom prst="ellipse">
            <a:avLst/>
          </a:prstGeom>
          <a:solidFill>
            <a:schemeClr val="tx2"/>
          </a:solidFill>
          <a:ln/>
        </p:spPr>
        <p:txBody>
          <a:bodyPr wrap="square" lIns="0" tIns="0" rIns="0" bIns="0" rtlCol="0" anchor="ctr"/>
          <a:lstStyle/>
          <a:p>
            <a:pPr algn="ctr" indent="0" marL="0">
              <a:buNone/>
            </a:pPr>
            <a:r>
              <a:rPr lang="en-US" sz="1400" b="1" dirty="0">
                <a:solidFill>
                  <a:schemeClr val="bg1"/>
                </a:solidFill>
              </a:rPr>
              <a:t>3</a:t>
            </a:r>
            <a:endParaRPr lang="en-US" sz="1400" dirty="0"/>
          </a:p>
        </p:txBody>
      </p:sp>
      <p:sp>
        <p:nvSpPr>
          <p:cNvPr id="15" name="Text 239"/>
          <p:cNvSpPr txBox="1"/>
          <p:nvPr/>
        </p:nvSpPr>
        <p:spPr>
          <a:xfrm>
            <a:off x="1298448" y="3575304"/>
            <a:ext cx="10161727" cy="603504"/>
          </a:xfrm>
          <a:prstGeom prst="rect">
            <a:avLst/>
          </a:prstGeom>
          <a:noFill/>
          <a:ln/>
        </p:spPr>
        <p:txBody>
          <a:bodyPr wrap="square" lIns="0" tIns="0" rIns="0" bIns="0" rtlCol="0" anchor="ctr"/>
          <a:lstStyle/>
          <a:p>
            <a:pPr indent="0" marL="0">
              <a:buNone/>
            </a:pPr>
            <a:r>
              <a:rPr lang="en-US" sz="1700" dirty="0">
                <a:solidFill>
                  <a:schemeClr val="tx1"/>
                </a:solidFill>
              </a:rPr>
              <a:t>The </a:t>
            </a:r>
            <a:pPr indent="0" marL="0">
              <a:buNone/>
            </a:pPr>
            <a:r>
              <a:rPr lang="en-US" sz="1700" b="1" dirty="0">
                <a:solidFill>
                  <a:schemeClr val="tx2"/>
                </a:solidFill>
              </a:rPr>
              <a:t>Magna Carta</a:t>
            </a:r>
            <a:pPr indent="0" marL="0">
              <a:buNone/>
            </a:pPr>
            <a:r>
              <a:rPr lang="en-US" sz="1700" dirty="0">
                <a:solidFill>
                  <a:schemeClr val="tx1"/>
                </a:solidFill>
              </a:rPr>
              <a:t>, signed in 1215, placed limits on the power of the king and influenced the development of democracy.</a:t>
            </a:r>
            <a:endParaRPr lang="en-US" sz="1700" dirty="0"/>
          </a:p>
        </p:txBody>
      </p:sp>
      <p:sp>
        <p:nvSpPr>
          <p:cNvPr id="16" name="Card 240"/>
          <p:cNvSpPr/>
          <p:nvPr/>
        </p:nvSpPr>
        <p:spPr>
          <a:xfrm>
            <a:off x="548640" y="4242816"/>
            <a:ext cx="11094415" cy="603504"/>
          </a:xfrm>
          <a:prstGeom prst="roundRect">
            <a:avLst>
              <a:gd name="adj" fmla="val 15152"/>
            </a:avLst>
          </a:prstGeom>
          <a:solidFill>
            <a:schemeClr val="bg2"/>
          </a:solidFill>
          <a:ln/>
        </p:spPr>
      </p:sp>
      <p:sp>
        <p:nvSpPr>
          <p:cNvPr id="17" name="Badge 241"/>
          <p:cNvSpPr txBox="1"/>
          <p:nvPr/>
        </p:nvSpPr>
        <p:spPr>
          <a:xfrm>
            <a:off x="713232" y="4352544"/>
            <a:ext cx="384048" cy="384048"/>
          </a:xfrm>
          <a:prstGeom prst="ellipse">
            <a:avLst/>
          </a:prstGeom>
          <a:solidFill>
            <a:schemeClr val="tx2"/>
          </a:solidFill>
          <a:ln/>
        </p:spPr>
        <p:txBody>
          <a:bodyPr wrap="square" lIns="0" tIns="0" rIns="0" bIns="0" rtlCol="0" anchor="ctr"/>
          <a:lstStyle/>
          <a:p>
            <a:pPr algn="ctr" indent="0" marL="0">
              <a:buNone/>
            </a:pPr>
            <a:r>
              <a:rPr lang="en-US" sz="1400" b="1" dirty="0">
                <a:solidFill>
                  <a:schemeClr val="bg1"/>
                </a:solidFill>
              </a:rPr>
              <a:t>4</a:t>
            </a:r>
            <a:endParaRPr lang="en-US" sz="1400" dirty="0"/>
          </a:p>
        </p:txBody>
      </p:sp>
      <p:sp>
        <p:nvSpPr>
          <p:cNvPr id="18" name="Text 242"/>
          <p:cNvSpPr txBox="1"/>
          <p:nvPr/>
        </p:nvSpPr>
        <p:spPr>
          <a:xfrm>
            <a:off x="1298448" y="4242816"/>
            <a:ext cx="10161727" cy="603504"/>
          </a:xfrm>
          <a:prstGeom prst="rect">
            <a:avLst/>
          </a:prstGeom>
          <a:noFill/>
          <a:ln/>
        </p:spPr>
        <p:txBody>
          <a:bodyPr wrap="square" lIns="0" tIns="0" rIns="0" bIns="0" rtlCol="0" anchor="ctr"/>
          <a:lstStyle/>
          <a:p>
            <a:pPr indent="0" marL="0">
              <a:buNone/>
            </a:pPr>
            <a:r>
              <a:rPr lang="en-US" sz="1700" dirty="0">
                <a:solidFill>
                  <a:schemeClr val="tx1"/>
                </a:solidFill>
              </a:rPr>
              <a:t>The </a:t>
            </a:r>
            <a:pPr indent="0" marL="0">
              <a:buNone/>
            </a:pPr>
            <a:r>
              <a:rPr lang="en-US" sz="1700" b="1" dirty="0">
                <a:solidFill>
                  <a:schemeClr val="tx2"/>
                </a:solidFill>
              </a:rPr>
              <a:t>Great Plague</a:t>
            </a:r>
            <a:pPr indent="0" marL="0">
              <a:buNone/>
            </a:pPr>
            <a:r>
              <a:rPr lang="en-US" sz="1700" dirty="0">
                <a:solidFill>
                  <a:schemeClr val="tx1"/>
                </a:solidFill>
              </a:rPr>
              <a:t> of 1665 and the </a:t>
            </a:r>
            <a:pPr indent="0" marL="0">
              <a:buNone/>
            </a:pPr>
            <a:r>
              <a:rPr lang="en-US" sz="1700" b="1" dirty="0">
                <a:solidFill>
                  <a:schemeClr val="tx2"/>
                </a:solidFill>
              </a:rPr>
              <a:t>Great Fire</a:t>
            </a:r>
            <a:pPr indent="0" marL="0">
              <a:buNone/>
            </a:pPr>
            <a:r>
              <a:rPr lang="en-US" sz="1700" dirty="0">
                <a:solidFill>
                  <a:schemeClr val="tx1"/>
                </a:solidFill>
              </a:rPr>
              <a:t> of 1666 both occurred within a single year of each other.</a:t>
            </a:r>
            <a:endParaRPr lang="en-US" sz="1700" dirty="0"/>
          </a:p>
        </p:txBody>
      </p:sp>
      <p:sp>
        <p:nvSpPr>
          <p:cNvPr id="19" name="Card 243"/>
          <p:cNvSpPr/>
          <p:nvPr/>
        </p:nvSpPr>
        <p:spPr>
          <a:xfrm>
            <a:off x="548640" y="4910328"/>
            <a:ext cx="11094415" cy="603504"/>
          </a:xfrm>
          <a:prstGeom prst="roundRect">
            <a:avLst>
              <a:gd name="adj" fmla="val 15152"/>
            </a:avLst>
          </a:prstGeom>
          <a:solidFill>
            <a:schemeClr val="bg2"/>
          </a:solidFill>
          <a:ln/>
        </p:spPr>
      </p:sp>
      <p:sp>
        <p:nvSpPr>
          <p:cNvPr id="20" name="Badge 244"/>
          <p:cNvSpPr txBox="1"/>
          <p:nvPr/>
        </p:nvSpPr>
        <p:spPr>
          <a:xfrm>
            <a:off x="713232" y="5020056"/>
            <a:ext cx="384048" cy="384048"/>
          </a:xfrm>
          <a:prstGeom prst="ellipse">
            <a:avLst/>
          </a:prstGeom>
          <a:solidFill>
            <a:schemeClr val="tx2"/>
          </a:solidFill>
          <a:ln/>
        </p:spPr>
        <p:txBody>
          <a:bodyPr wrap="square" lIns="0" tIns="0" rIns="0" bIns="0" rtlCol="0" anchor="ctr"/>
          <a:lstStyle/>
          <a:p>
            <a:pPr algn="ctr" indent="0" marL="0">
              <a:buNone/>
            </a:pPr>
            <a:r>
              <a:rPr lang="en-US" sz="1400" b="1" dirty="0">
                <a:solidFill>
                  <a:schemeClr val="bg1"/>
                </a:solidFill>
              </a:rPr>
              <a:t>5</a:t>
            </a:r>
            <a:endParaRPr lang="en-US" sz="1400" dirty="0"/>
          </a:p>
        </p:txBody>
      </p:sp>
      <p:sp>
        <p:nvSpPr>
          <p:cNvPr id="21" name="Text 245"/>
          <p:cNvSpPr txBox="1"/>
          <p:nvPr/>
        </p:nvSpPr>
        <p:spPr>
          <a:xfrm>
            <a:off x="1298448" y="4910328"/>
            <a:ext cx="10161727" cy="603504"/>
          </a:xfrm>
          <a:prstGeom prst="rect">
            <a:avLst/>
          </a:prstGeom>
          <a:noFill/>
          <a:ln/>
        </p:spPr>
        <p:txBody>
          <a:bodyPr wrap="square" lIns="0" tIns="0" rIns="0" bIns="0" rtlCol="0" anchor="ctr"/>
          <a:lstStyle/>
          <a:p>
            <a:pPr indent="0" marL="0">
              <a:buNone/>
            </a:pPr>
            <a:r>
              <a:rPr lang="en-US" sz="1700" dirty="0">
                <a:solidFill>
                  <a:schemeClr val="tx1"/>
                </a:solidFill>
              </a:rPr>
              <a:t>During the </a:t>
            </a:r>
            <a:pPr indent="0" marL="0">
              <a:buNone/>
            </a:pPr>
            <a:r>
              <a:rPr lang="en-US" sz="1700" b="1" dirty="0">
                <a:solidFill>
                  <a:schemeClr val="tx2"/>
                </a:solidFill>
              </a:rPr>
              <a:t>Victorian era</a:t>
            </a:r>
            <a:pPr indent="0" marL="0">
              <a:buNone/>
            </a:pPr>
            <a:r>
              <a:rPr lang="en-US" sz="1700" dirty="0">
                <a:solidFill>
                  <a:schemeClr val="tx1"/>
                </a:solidFill>
              </a:rPr>
              <a:t>, London became the capital of the world's largest empire.</a:t>
            </a:r>
            <a:endParaRPr lang="en-US" sz="1700" dirty="0"/>
          </a:p>
        </p:txBody>
      </p:sp>
      <p:sp>
        <p:nvSpPr>
          <p:cNvPr id="22" name="Card 246"/>
          <p:cNvSpPr/>
          <p:nvPr/>
        </p:nvSpPr>
        <p:spPr>
          <a:xfrm>
            <a:off x="548640" y="5577840"/>
            <a:ext cx="11094415" cy="603504"/>
          </a:xfrm>
          <a:prstGeom prst="roundRect">
            <a:avLst>
              <a:gd name="adj" fmla="val 15152"/>
            </a:avLst>
          </a:prstGeom>
          <a:solidFill>
            <a:schemeClr val="bg2"/>
          </a:solidFill>
          <a:ln/>
        </p:spPr>
      </p:sp>
      <p:sp>
        <p:nvSpPr>
          <p:cNvPr id="23" name="Badge 247"/>
          <p:cNvSpPr txBox="1"/>
          <p:nvPr/>
        </p:nvSpPr>
        <p:spPr>
          <a:xfrm>
            <a:off x="713232" y="5687568"/>
            <a:ext cx="384048" cy="384048"/>
          </a:xfrm>
          <a:prstGeom prst="ellipse">
            <a:avLst/>
          </a:prstGeom>
          <a:solidFill>
            <a:schemeClr val="tx2"/>
          </a:solidFill>
          <a:ln/>
        </p:spPr>
        <p:txBody>
          <a:bodyPr wrap="square" lIns="0" tIns="0" rIns="0" bIns="0" rtlCol="0" anchor="ctr"/>
          <a:lstStyle/>
          <a:p>
            <a:pPr algn="ctr" indent="0" marL="0">
              <a:buNone/>
            </a:pPr>
            <a:r>
              <a:rPr lang="en-US" sz="1400" b="1" dirty="0">
                <a:solidFill>
                  <a:schemeClr val="bg1"/>
                </a:solidFill>
              </a:rPr>
              <a:t>6</a:t>
            </a:r>
            <a:endParaRPr lang="en-US" sz="1400" dirty="0"/>
          </a:p>
        </p:txBody>
      </p:sp>
      <p:sp>
        <p:nvSpPr>
          <p:cNvPr id="24" name="Text 248"/>
          <p:cNvSpPr txBox="1"/>
          <p:nvPr/>
        </p:nvSpPr>
        <p:spPr>
          <a:xfrm>
            <a:off x="1298448" y="5577840"/>
            <a:ext cx="10161727" cy="603504"/>
          </a:xfrm>
          <a:prstGeom prst="rect">
            <a:avLst/>
          </a:prstGeom>
          <a:noFill/>
          <a:ln/>
        </p:spPr>
        <p:txBody>
          <a:bodyPr wrap="square" lIns="0" tIns="0" rIns="0" bIns="0" rtlCol="0" anchor="ctr"/>
          <a:lstStyle/>
          <a:p>
            <a:pPr indent="0" marL="0">
              <a:buNone/>
            </a:pPr>
            <a:r>
              <a:rPr lang="en-US" sz="1700" dirty="0">
                <a:solidFill>
                  <a:schemeClr val="tx1"/>
                </a:solidFill>
              </a:rPr>
              <a:t>The </a:t>
            </a:r>
            <a:pPr indent="0" marL="0">
              <a:buNone/>
            </a:pPr>
            <a:r>
              <a:rPr lang="en-US" sz="1700" b="1" dirty="0">
                <a:solidFill>
                  <a:schemeClr val="tx2"/>
                </a:solidFill>
              </a:rPr>
              <a:t>Blitz</a:t>
            </a:r>
            <a:pPr indent="0" marL="0">
              <a:buNone/>
            </a:pPr>
            <a:r>
              <a:rPr lang="en-US" sz="1700" dirty="0">
                <a:solidFill>
                  <a:schemeClr val="tx1"/>
                </a:solidFill>
              </a:rPr>
              <a:t> during World War II caused more damage to London than the Great Fire of 1666.</a:t>
            </a:r>
            <a:endParaRPr lang="en-US" sz="1700" dirty="0"/>
          </a:p>
        </p:txBody>
      </p:sp>
      <p:sp>
        <p:nvSpPr>
          <p:cNvPr id="25" name="Slide Number Placeholder 0"/>
          <p:cNvSpPr>
            <a:spLocks noGrp="1"/>
          </p:cNvSpPr>
          <p:nvPr>
            <p:ph type="sldNum" sz="quarter" idx="4294967295"/>
          </p:nvPr>
        </p:nvSpPr>
        <p:spPr>
          <a:xfrm>
            <a:off x="10728655" y="6400800"/>
            <a:ext cx="9144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1"/>
          <p:cNvSpPr/>
          <p:nvPr>
            <p:ph idx="101" type="body" hasCustomPrompt="1"/>
          </p:nvPr>
        </p:nvSpPr>
        <p:spPr>
          <a:xfrm>
            <a:off x="822960" y="777240"/>
            <a:ext cx="7772400" cy="329184"/>
          </a:xfrm>
          <a:prstGeom prst="rect">
            <a:avLst/>
          </a:prstGeom>
          <a:noFill/>
          <a:ln/>
        </p:spPr>
        <p:txBody>
          <a:bodyPr wrap="square" lIns="0" tIns="0" rIns="0" bIns="0" rtlCol="0" anchor="ctr"/>
          <a:lstStyle/>
          <a:p>
            <a:pPr indent="0" marL="0">
              <a:buNone/>
            </a:pPr>
            <a:r>
              <a:rPr lang="en-US" sz="1300" b="1" spc="200" kern="0" dirty="0">
                <a:solidFill>
                  <a:schemeClr val="bg2"/>
                </a:solidFill>
              </a:rPr>
              <a:t>C  ·  WHILE WATCHING</a:t>
            </a:r>
            <a:endParaRPr lang="en-US" sz="1300" dirty="0"/>
          </a:p>
        </p:txBody>
      </p:sp>
      <p:sp>
        <p:nvSpPr>
          <p:cNvPr id="3" name="Text 1"/>
          <p:cNvSpPr/>
          <p:nvPr>
            <p:ph idx="102" type="title" hasCustomPrompt="1"/>
          </p:nvPr>
        </p:nvSpPr>
        <p:spPr>
          <a:xfrm>
            <a:off x="822960" y="1234440"/>
            <a:ext cx="8503920" cy="1828800"/>
          </a:xfrm>
          <a:prstGeom prst="rect">
            <a:avLst/>
          </a:prstGeom>
          <a:noFill/>
          <a:ln/>
        </p:spPr>
        <p:txBody>
          <a:bodyPr wrap="square" lIns="0" tIns="0" rIns="0" bIns="0" rtlCol="0" anchor="b"/>
          <a:lstStyle/>
          <a:p>
            <a:pPr algn="l" indent="0" marL="0">
              <a:buNone/>
            </a:pPr>
            <a:r>
              <a:rPr lang="en-US" sz="4400" b="1" dirty="0">
                <a:solidFill>
                  <a:schemeClr val="bg1"/>
                </a:solidFill>
              </a:rPr>
              <a:t>Now watch</a:t>
            </a:r>
            <a:endParaRPr lang="en-US" sz="4400" dirty="0"/>
          </a:p>
        </p:txBody>
      </p:sp>
      <p:sp>
        <p:nvSpPr>
          <p:cNvPr id="4" name="Text 1"/>
          <p:cNvSpPr/>
          <p:nvPr>
            <p:ph idx="103" type="body" hasCustomPrompt="1"/>
          </p:nvPr>
        </p:nvSpPr>
        <p:spPr>
          <a:xfrm>
            <a:off x="822960" y="3200400"/>
            <a:ext cx="8503920" cy="1143000"/>
          </a:xfrm>
          <a:prstGeom prst="rect">
            <a:avLst/>
          </a:prstGeom>
          <a:noFill/>
          <a:ln/>
        </p:spPr>
        <p:txBody>
          <a:bodyPr wrap="square" lIns="0" tIns="0" rIns="0" bIns="0" rtlCol="0" anchor="t"/>
          <a:lstStyle/>
          <a:p>
            <a:pPr indent="0" marL="0">
              <a:buNone/>
            </a:pPr>
            <a:r>
              <a:rPr lang="en-US" sz="2200" dirty="0">
                <a:solidFill>
                  <a:schemeClr val="bg2"/>
                </a:solidFill>
              </a:rPr>
              <a:t>The Entire History of London  ·  24 minutes  ·  You will watch once</a:t>
            </a:r>
            <a:endParaRPr lang="en-US" sz="2200" dirty="0"/>
          </a:p>
        </p:txBody>
      </p:sp>
      <p:sp>
        <p:nvSpPr>
          <p:cNvPr id="6" name="Icon circle 249"/>
          <p:cNvSpPr/>
          <p:nvPr/>
        </p:nvSpPr>
        <p:spPr>
          <a:xfrm>
            <a:off x="9646920" y="1188720"/>
            <a:ext cx="1737360" cy="1737360"/>
          </a:xfrm>
          <a:prstGeom prst="ellipse">
            <a:avLst/>
          </a:prstGeom>
          <a:solidFill>
            <a:schemeClr val="accent5"/>
          </a:solidFill>
          <a:ln/>
        </p:spPr>
      </p:sp>
      <p:pic>
        <p:nvPicPr>
          <p:cNvPr id="7" name="Icon 250" descr="preencoded.png">    </p:cNvPr>
          <p:cNvPicPr>
            <a:picLocks noChangeAspect="1"/>
          </p:cNvPicPr>
          <p:nvPr/>
        </p:nvPicPr>
        <p:blipFill>
          <a:blip r:embed="rId1"/>
          <a:stretch>
            <a:fillRect/>
          </a:stretch>
        </p:blipFill>
        <p:spPr>
          <a:xfrm>
            <a:off x="10116007" y="1657807"/>
            <a:ext cx="799186" cy="799186"/>
          </a:xfrm>
          <a:prstGeom prst="rect">
            <a:avLst/>
          </a:prstGeom>
        </p:spPr>
      </p:pic>
      <p:sp>
        <p:nvSpPr>
          <p:cNvPr id="8" name="Card 251"/>
          <p:cNvSpPr/>
          <p:nvPr/>
        </p:nvSpPr>
        <p:spPr>
          <a:xfrm>
            <a:off x="822960" y="4526280"/>
            <a:ext cx="3383280" cy="1463040"/>
          </a:xfrm>
          <a:prstGeom prst="roundRect">
            <a:avLst>
              <a:gd name="adj" fmla="val 6250"/>
            </a:avLst>
          </a:prstGeom>
          <a:solidFill>
            <a:schemeClr val="bg1">
              <a:alpha val="12000"/>
            </a:schemeClr>
          </a:solidFill>
          <a:ln/>
        </p:spPr>
      </p:sp>
      <p:sp>
        <p:nvSpPr>
          <p:cNvPr id="9" name="Text 252"/>
          <p:cNvSpPr txBox="1"/>
          <p:nvPr/>
        </p:nvSpPr>
        <p:spPr>
          <a:xfrm>
            <a:off x="1097280" y="4526280"/>
            <a:ext cx="2834640" cy="1463040"/>
          </a:xfrm>
          <a:prstGeom prst="rect">
            <a:avLst/>
          </a:prstGeom>
          <a:noFill/>
          <a:ln/>
        </p:spPr>
        <p:txBody>
          <a:bodyPr wrap="square" lIns="0" tIns="0" rIns="0" bIns="0" rtlCol="0" anchor="ctr"/>
          <a:lstStyle/>
          <a:p>
            <a:pPr indent="0" marL="0">
              <a:buNone/>
            </a:pPr>
            <a:r>
              <a:rPr lang="en-US" sz="1800" b="1" dirty="0">
                <a:solidFill>
                  <a:schemeClr val="bg1"/>
                </a:solidFill>
              </a:rPr>
              <a:t>Task 5</a:t>
            </a:r>
            <a:endParaRPr lang="en-US" sz="1600" dirty="0"/>
          </a:p>
          <a:p>
            <a:pPr indent="0" marL="0">
              <a:buNone/>
            </a:pPr>
            <a:r>
              <a:rPr lang="en-US" sz="1600" dirty="0">
                <a:solidFill>
                  <a:schemeClr val="bg1"/>
                </a:solidFill>
              </a:rPr>
              <a:t>Number events A–J as you hear them.</a:t>
            </a:r>
            <a:endParaRPr lang="en-US" sz="1600" dirty="0"/>
          </a:p>
        </p:txBody>
      </p:sp>
      <p:sp>
        <p:nvSpPr>
          <p:cNvPr id="10" name="Card 253"/>
          <p:cNvSpPr/>
          <p:nvPr/>
        </p:nvSpPr>
        <p:spPr>
          <a:xfrm>
            <a:off x="4480560" y="4526280"/>
            <a:ext cx="3383280" cy="1463040"/>
          </a:xfrm>
          <a:prstGeom prst="roundRect">
            <a:avLst>
              <a:gd name="adj" fmla="val 6250"/>
            </a:avLst>
          </a:prstGeom>
          <a:solidFill>
            <a:schemeClr val="bg1">
              <a:alpha val="12000"/>
            </a:schemeClr>
          </a:solidFill>
          <a:ln/>
        </p:spPr>
      </p:sp>
      <p:sp>
        <p:nvSpPr>
          <p:cNvPr id="11" name="Text 254"/>
          <p:cNvSpPr txBox="1"/>
          <p:nvPr/>
        </p:nvSpPr>
        <p:spPr>
          <a:xfrm>
            <a:off x="4754880" y="4526280"/>
            <a:ext cx="2834640" cy="1463040"/>
          </a:xfrm>
          <a:prstGeom prst="rect">
            <a:avLst/>
          </a:prstGeom>
          <a:noFill/>
          <a:ln/>
        </p:spPr>
        <p:txBody>
          <a:bodyPr wrap="square" lIns="0" tIns="0" rIns="0" bIns="0" rtlCol="0" anchor="ctr"/>
          <a:lstStyle/>
          <a:p>
            <a:pPr indent="0" marL="0">
              <a:buNone/>
            </a:pPr>
            <a:r>
              <a:rPr lang="en-US" sz="1800" b="1" dirty="0">
                <a:solidFill>
                  <a:schemeClr val="bg1"/>
                </a:solidFill>
              </a:rPr>
              <a:t>Task 6</a:t>
            </a:r>
            <a:endParaRPr lang="en-US" sz="1600" dirty="0"/>
          </a:p>
          <a:p>
            <a:pPr indent="0" marL="0">
              <a:buNone/>
            </a:pPr>
            <a:r>
              <a:rPr lang="en-US" sz="1600" dirty="0">
                <a:solidFill>
                  <a:schemeClr val="bg1"/>
                </a:solidFill>
              </a:rPr>
              <a:t>Note what the narrator says about statements 1–6.</a:t>
            </a:r>
            <a:endParaRPr lang="en-US" sz="1600" dirty="0"/>
          </a:p>
        </p:txBody>
      </p:sp>
      <p:sp>
        <p:nvSpPr>
          <p:cNvPr id="12" name="Card 255"/>
          <p:cNvSpPr/>
          <p:nvPr/>
        </p:nvSpPr>
        <p:spPr>
          <a:xfrm>
            <a:off x="8138160" y="4526280"/>
            <a:ext cx="3383280" cy="1463040"/>
          </a:xfrm>
          <a:prstGeom prst="roundRect">
            <a:avLst>
              <a:gd name="adj" fmla="val 6250"/>
            </a:avLst>
          </a:prstGeom>
          <a:solidFill>
            <a:schemeClr val="bg1">
              <a:alpha val="12000"/>
            </a:schemeClr>
          </a:solidFill>
          <a:ln/>
        </p:spPr>
      </p:sp>
      <p:sp>
        <p:nvSpPr>
          <p:cNvPr id="13" name="Text 256"/>
          <p:cNvSpPr txBox="1"/>
          <p:nvPr/>
        </p:nvSpPr>
        <p:spPr>
          <a:xfrm>
            <a:off x="8412480" y="4526280"/>
            <a:ext cx="2834640" cy="1463040"/>
          </a:xfrm>
          <a:prstGeom prst="rect">
            <a:avLst/>
          </a:prstGeom>
          <a:noFill/>
          <a:ln/>
        </p:spPr>
        <p:txBody>
          <a:bodyPr wrap="square" lIns="0" tIns="0" rIns="0" bIns="0" rtlCol="0" anchor="ctr"/>
          <a:lstStyle/>
          <a:p>
            <a:pPr indent="0" marL="0">
              <a:buNone/>
            </a:pPr>
            <a:r>
              <a:rPr lang="en-US" sz="1800" b="1" dirty="0">
                <a:solidFill>
                  <a:schemeClr val="bg1"/>
                </a:solidFill>
              </a:rPr>
              <a:t>Halfway</a:t>
            </a:r>
            <a:endParaRPr lang="en-US" sz="1600" dirty="0"/>
          </a:p>
          <a:p>
            <a:pPr indent="0" marL="0">
              <a:buNone/>
            </a:pPr>
            <a:r>
              <a:rPr lang="en-US" sz="1600" dirty="0">
                <a:solidFill>
                  <a:schemeClr val="bg1"/>
                </a:solidFill>
              </a:rPr>
              <a:t>We will pause once so you can compare with a partner.</a:t>
            </a:r>
            <a:endParaRPr lang="en-US" sz="1600" dirty="0"/>
          </a:p>
        </p:txBody>
      </p:sp>
      <p:sp>
        <p:nvSpPr>
          <p:cNvPr id="25" name="Slide Number Placeholder 0"/>
          <p:cNvSpPr>
            <a:spLocks noGrp="1"/>
          </p:cNvSpPr>
          <p:nvPr>
            <p:ph type="sldNum" sz="quarter" idx="4294967295"/>
          </p:nvPr>
        </p:nvSpPr>
        <p:spPr>
          <a:xfrm>
            <a:off x="10728655" y="6400800"/>
            <a:ext cx="9144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1"/>
          <p:cNvSpPr/>
          <p:nvPr>
            <p:ph idx="101" type="body" hasCustomPrompt="1"/>
          </p:nvPr>
        </p:nvSpPr>
        <p:spPr>
          <a:xfrm>
            <a:off x="548640" y="329184"/>
            <a:ext cx="7772400" cy="329184"/>
          </a:xfrm>
          <a:prstGeom prst="rect">
            <a:avLst/>
          </a:prstGeom>
          <a:noFill/>
          <a:ln/>
        </p:spPr>
        <p:txBody>
          <a:bodyPr wrap="square" lIns="0" tIns="0" rIns="0" bIns="0" rtlCol="0" anchor="ctr"/>
          <a:lstStyle/>
          <a:p>
            <a:pPr indent="0" marL="0">
              <a:buNone/>
            </a:pPr>
            <a:r>
              <a:rPr lang="en-US" sz="1300" b="1" spc="200" kern="0" dirty="0">
                <a:solidFill>
                  <a:schemeClr val="accent1"/>
                </a:solidFill>
              </a:rPr>
              <a:t>C  ·  WHILE WATCHING</a:t>
            </a:r>
            <a:endParaRPr lang="en-US" sz="1300" dirty="0"/>
          </a:p>
        </p:txBody>
      </p:sp>
      <p:sp>
        <p:nvSpPr>
          <p:cNvPr id="3" name="Text 1"/>
          <p:cNvSpPr/>
          <p:nvPr>
            <p:ph idx="102" type="title" hasCustomPrompt="1"/>
          </p:nvPr>
        </p:nvSpPr>
        <p:spPr>
          <a:xfrm>
            <a:off x="548640" y="676656"/>
            <a:ext cx="11094415" cy="749808"/>
          </a:xfrm>
          <a:prstGeom prst="rect">
            <a:avLst/>
          </a:prstGeom>
          <a:noFill/>
          <a:ln/>
        </p:spPr>
        <p:txBody>
          <a:bodyPr wrap="square" lIns="0" tIns="0" rIns="0" bIns="0" rtlCol="0" anchor="ctr"/>
          <a:lstStyle/>
          <a:p>
            <a:pPr algn="l" indent="0" marL="0">
              <a:buNone/>
            </a:pPr>
            <a:r>
              <a:rPr lang="en-US" sz="3400" b="1" dirty="0">
                <a:solidFill>
                  <a:schemeClr val="tx2"/>
                </a:solidFill>
              </a:rPr>
              <a:t>Tasks 5 and 6: Compare your answers</a:t>
            </a:r>
            <a:endParaRPr lang="en-US" sz="3400" dirty="0"/>
          </a:p>
        </p:txBody>
      </p:sp>
      <p:sp>
        <p:nvSpPr>
          <p:cNvPr id="4" name="Text 1"/>
          <p:cNvSpPr/>
          <p:nvPr>
            <p:ph idx="103" type="body" hasCustomPrompt="1"/>
          </p:nvPr>
        </p:nvSpPr>
        <p:spPr>
          <a:xfrm>
            <a:off x="548640" y="1463040"/>
            <a:ext cx="11094415" cy="640080"/>
          </a:xfrm>
          <a:prstGeom prst="rect">
            <a:avLst/>
          </a:prstGeom>
          <a:noFill/>
          <a:ln/>
        </p:spPr>
        <p:txBody>
          <a:bodyPr wrap="square" lIns="0" tIns="0" rIns="0" bIns="0" rtlCol="0" anchor="t"/>
          <a:lstStyle/>
          <a:p>
            <a:pPr indent="0" marL="0">
              <a:buNone/>
            </a:pPr>
            <a:r>
              <a:rPr lang="en-US" sz="1800" dirty="0">
                <a:solidFill>
                  <a:schemeClr val="tx1"/>
                </a:solidFill>
              </a:rPr>
              <a:t>Do you agree on the order? T, F or NG? What exactly did the narrator say?</a:t>
            </a:r>
            <a:endParaRPr lang="en-US" sz="1800" dirty="0"/>
          </a:p>
        </p:txBody>
      </p:sp>
      <p:sp>
        <p:nvSpPr>
          <p:cNvPr id="6" name="Pill 257"/>
          <p:cNvSpPr txBox="1"/>
          <p:nvPr/>
        </p:nvSpPr>
        <p:spPr>
          <a:xfrm>
            <a:off x="9768535" y="274320"/>
            <a:ext cx="1874520" cy="384048"/>
          </a:xfrm>
          <a:prstGeom prst="roundRect">
            <a:avLst>
              <a:gd name="adj" fmla="val 50000"/>
            </a:avLst>
          </a:prstGeom>
          <a:solidFill>
            <a:schemeClr val="bg2"/>
          </a:solidFill>
          <a:ln/>
        </p:spPr>
        <p:txBody>
          <a:bodyPr wrap="square" lIns="0" tIns="0" rIns="0" bIns="0" rtlCol="0" anchor="ctr"/>
          <a:lstStyle/>
          <a:p>
            <a:pPr algn="ctr" indent="0" marL="0">
              <a:buNone/>
            </a:pPr>
            <a:r>
              <a:rPr lang="en-US" sz="1300" b="1" dirty="0">
                <a:solidFill>
                  <a:schemeClr val="tx2"/>
                </a:solidFill>
              </a:rPr>
              <a:t>Pairs  ·  3 min</a:t>
            </a:r>
            <a:endParaRPr lang="en-US" sz="1300" dirty="0"/>
          </a:p>
        </p:txBody>
      </p:sp>
      <p:sp>
        <p:nvSpPr>
          <p:cNvPr id="7" name="Card 258"/>
          <p:cNvSpPr/>
          <p:nvPr/>
        </p:nvSpPr>
        <p:spPr>
          <a:xfrm>
            <a:off x="548640" y="2194560"/>
            <a:ext cx="3566160" cy="4069080"/>
          </a:xfrm>
          <a:prstGeom prst="roundRect">
            <a:avLst>
              <a:gd name="adj" fmla="val 2564"/>
            </a:avLst>
          </a:prstGeom>
          <a:solidFill>
            <a:schemeClr val="bg2"/>
          </a:solidFill>
          <a:ln/>
        </p:spPr>
      </p:sp>
      <p:sp>
        <p:nvSpPr>
          <p:cNvPr id="8" name="Card 259"/>
          <p:cNvSpPr/>
          <p:nvPr/>
        </p:nvSpPr>
        <p:spPr>
          <a:xfrm>
            <a:off x="4389120" y="2194560"/>
            <a:ext cx="7253935" cy="4069080"/>
          </a:xfrm>
          <a:prstGeom prst="roundRect">
            <a:avLst>
              <a:gd name="adj" fmla="val 2247"/>
            </a:avLst>
          </a:prstGeom>
          <a:solidFill>
            <a:schemeClr val="bg2"/>
          </a:solidFill>
          <a:ln/>
        </p:spPr>
      </p:sp>
      <p:sp>
        <p:nvSpPr>
          <p:cNvPr id="9" name="Text 260"/>
          <p:cNvSpPr txBox="1"/>
          <p:nvPr/>
        </p:nvSpPr>
        <p:spPr>
          <a:xfrm>
            <a:off x="777240" y="2331720"/>
            <a:ext cx="3108960" cy="274320"/>
          </a:xfrm>
          <a:prstGeom prst="rect">
            <a:avLst/>
          </a:prstGeom>
          <a:noFill/>
          <a:ln/>
        </p:spPr>
        <p:txBody>
          <a:bodyPr wrap="square" lIns="0" tIns="0" rIns="0" bIns="0" rtlCol="0" anchor="t"/>
          <a:lstStyle/>
          <a:p>
            <a:pPr indent="0" marL="0">
              <a:buNone/>
            </a:pPr>
            <a:r>
              <a:rPr lang="en-US" sz="1200" b="1" spc="150" kern="0" dirty="0">
                <a:solidFill>
                  <a:schemeClr val="accent1"/>
                </a:solidFill>
              </a:rPr>
              <a:t>TASK 5: ORDER 1–10</a:t>
            </a:r>
            <a:endParaRPr lang="en-US" sz="1200" dirty="0"/>
          </a:p>
        </p:txBody>
      </p:sp>
      <p:sp>
        <p:nvSpPr>
          <p:cNvPr id="10" name="Badge 261"/>
          <p:cNvSpPr txBox="1"/>
          <p:nvPr/>
        </p:nvSpPr>
        <p:spPr>
          <a:xfrm>
            <a:off x="777240" y="2724912"/>
            <a:ext cx="283464" cy="283464"/>
          </a:xfrm>
          <a:prstGeom prst="ellipse">
            <a:avLst/>
          </a:prstGeom>
          <a:solidFill>
            <a:schemeClr val="tx2"/>
          </a:solidFill>
          <a:ln/>
        </p:spPr>
        <p:txBody>
          <a:bodyPr wrap="square" lIns="0" tIns="0" rIns="0" bIns="0" rtlCol="0" anchor="ctr"/>
          <a:lstStyle/>
          <a:p>
            <a:pPr algn="ctr" indent="0" marL="0">
              <a:buNone/>
            </a:pPr>
            <a:r>
              <a:rPr lang="en-US" sz="1100" b="1" dirty="0">
                <a:solidFill>
                  <a:schemeClr val="bg1"/>
                </a:solidFill>
              </a:rPr>
              <a:t>A</a:t>
            </a:r>
            <a:endParaRPr lang="en-US" sz="1100" dirty="0"/>
          </a:p>
        </p:txBody>
      </p:sp>
      <p:sp>
        <p:nvSpPr>
          <p:cNvPr id="11" name="Text 262"/>
          <p:cNvSpPr txBox="1"/>
          <p:nvPr/>
        </p:nvSpPr>
        <p:spPr>
          <a:xfrm>
            <a:off x="1207008" y="2697480"/>
            <a:ext cx="2743200" cy="338328"/>
          </a:xfrm>
          <a:prstGeom prst="rect">
            <a:avLst/>
          </a:prstGeom>
          <a:noFill/>
          <a:ln/>
        </p:spPr>
        <p:txBody>
          <a:bodyPr wrap="square" lIns="0" tIns="0" rIns="0" bIns="0" rtlCol="0" anchor="ctr"/>
          <a:lstStyle/>
          <a:p>
            <a:pPr indent="0" marL="0">
              <a:buNone/>
            </a:pPr>
            <a:r>
              <a:rPr lang="en-US" sz="1500" dirty="0">
                <a:solidFill>
                  <a:schemeClr val="tx1"/>
                </a:solidFill>
              </a:rPr>
              <a:t>Great Fire</a:t>
            </a:r>
            <a:endParaRPr lang="en-US" sz="1500" dirty="0"/>
          </a:p>
        </p:txBody>
      </p:sp>
      <p:sp>
        <p:nvSpPr>
          <p:cNvPr id="12" name="Badge 263"/>
          <p:cNvSpPr txBox="1"/>
          <p:nvPr/>
        </p:nvSpPr>
        <p:spPr>
          <a:xfrm>
            <a:off x="777240" y="3072384"/>
            <a:ext cx="283464" cy="283464"/>
          </a:xfrm>
          <a:prstGeom prst="ellipse">
            <a:avLst/>
          </a:prstGeom>
          <a:solidFill>
            <a:schemeClr val="tx2"/>
          </a:solidFill>
          <a:ln/>
        </p:spPr>
        <p:txBody>
          <a:bodyPr wrap="square" lIns="0" tIns="0" rIns="0" bIns="0" rtlCol="0" anchor="ctr"/>
          <a:lstStyle/>
          <a:p>
            <a:pPr algn="ctr" indent="0" marL="0">
              <a:buNone/>
            </a:pPr>
            <a:r>
              <a:rPr lang="en-US" sz="1100" b="1" dirty="0">
                <a:solidFill>
                  <a:schemeClr val="bg1"/>
                </a:solidFill>
              </a:rPr>
              <a:t>B</a:t>
            </a:r>
            <a:endParaRPr lang="en-US" sz="1100" dirty="0"/>
          </a:p>
        </p:txBody>
      </p:sp>
      <p:sp>
        <p:nvSpPr>
          <p:cNvPr id="13" name="Text 264"/>
          <p:cNvSpPr txBox="1"/>
          <p:nvPr/>
        </p:nvSpPr>
        <p:spPr>
          <a:xfrm>
            <a:off x="1207008" y="3044952"/>
            <a:ext cx="2743200" cy="338328"/>
          </a:xfrm>
          <a:prstGeom prst="rect">
            <a:avLst/>
          </a:prstGeom>
          <a:noFill/>
          <a:ln/>
        </p:spPr>
        <p:txBody>
          <a:bodyPr wrap="square" lIns="0" tIns="0" rIns="0" bIns="0" rtlCol="0" anchor="ctr"/>
          <a:lstStyle/>
          <a:p>
            <a:pPr indent="0" marL="0">
              <a:buNone/>
            </a:pPr>
            <a:r>
              <a:rPr lang="en-US" sz="1500" dirty="0">
                <a:solidFill>
                  <a:schemeClr val="tx1"/>
                </a:solidFill>
              </a:rPr>
              <a:t>Romans found Londinium</a:t>
            </a:r>
            <a:endParaRPr lang="en-US" sz="1500" dirty="0"/>
          </a:p>
        </p:txBody>
      </p:sp>
      <p:sp>
        <p:nvSpPr>
          <p:cNvPr id="14" name="Badge 265"/>
          <p:cNvSpPr txBox="1"/>
          <p:nvPr/>
        </p:nvSpPr>
        <p:spPr>
          <a:xfrm>
            <a:off x="777240" y="3419856"/>
            <a:ext cx="283464" cy="283464"/>
          </a:xfrm>
          <a:prstGeom prst="ellipse">
            <a:avLst/>
          </a:prstGeom>
          <a:solidFill>
            <a:schemeClr val="tx2"/>
          </a:solidFill>
          <a:ln/>
        </p:spPr>
        <p:txBody>
          <a:bodyPr wrap="square" lIns="0" tIns="0" rIns="0" bIns="0" rtlCol="0" anchor="ctr"/>
          <a:lstStyle/>
          <a:p>
            <a:pPr algn="ctr" indent="0" marL="0">
              <a:buNone/>
            </a:pPr>
            <a:r>
              <a:rPr lang="en-US" sz="1100" b="1" dirty="0">
                <a:solidFill>
                  <a:schemeClr val="bg1"/>
                </a:solidFill>
              </a:rPr>
              <a:t>C</a:t>
            </a:r>
            <a:endParaRPr lang="en-US" sz="1100" dirty="0"/>
          </a:p>
        </p:txBody>
      </p:sp>
      <p:sp>
        <p:nvSpPr>
          <p:cNvPr id="15" name="Text 266"/>
          <p:cNvSpPr txBox="1"/>
          <p:nvPr/>
        </p:nvSpPr>
        <p:spPr>
          <a:xfrm>
            <a:off x="1207008" y="3392424"/>
            <a:ext cx="2743200" cy="338328"/>
          </a:xfrm>
          <a:prstGeom prst="rect">
            <a:avLst/>
          </a:prstGeom>
          <a:noFill/>
          <a:ln/>
        </p:spPr>
        <p:txBody>
          <a:bodyPr wrap="square" lIns="0" tIns="0" rIns="0" bIns="0" rtlCol="0" anchor="ctr"/>
          <a:lstStyle/>
          <a:p>
            <a:pPr indent="0" marL="0">
              <a:buNone/>
            </a:pPr>
            <a:r>
              <a:rPr lang="en-US" sz="1500" dirty="0">
                <a:solidFill>
                  <a:schemeClr val="tx1"/>
                </a:solidFill>
              </a:rPr>
              <a:t>Elizabeth I</a:t>
            </a:r>
            <a:endParaRPr lang="en-US" sz="1500" dirty="0"/>
          </a:p>
        </p:txBody>
      </p:sp>
      <p:sp>
        <p:nvSpPr>
          <p:cNvPr id="16" name="Badge 267"/>
          <p:cNvSpPr txBox="1"/>
          <p:nvPr/>
        </p:nvSpPr>
        <p:spPr>
          <a:xfrm>
            <a:off x="777240" y="3767328"/>
            <a:ext cx="283464" cy="283464"/>
          </a:xfrm>
          <a:prstGeom prst="ellipse">
            <a:avLst/>
          </a:prstGeom>
          <a:solidFill>
            <a:schemeClr val="tx2"/>
          </a:solidFill>
          <a:ln/>
        </p:spPr>
        <p:txBody>
          <a:bodyPr wrap="square" lIns="0" tIns="0" rIns="0" bIns="0" rtlCol="0" anchor="ctr"/>
          <a:lstStyle/>
          <a:p>
            <a:pPr algn="ctr" indent="0" marL="0">
              <a:buNone/>
            </a:pPr>
            <a:r>
              <a:rPr lang="en-US" sz="1100" b="1" dirty="0">
                <a:solidFill>
                  <a:schemeClr val="bg1"/>
                </a:solidFill>
              </a:rPr>
              <a:t>D</a:t>
            </a:r>
            <a:endParaRPr lang="en-US" sz="1100" dirty="0"/>
          </a:p>
        </p:txBody>
      </p:sp>
      <p:sp>
        <p:nvSpPr>
          <p:cNvPr id="17" name="Text 268"/>
          <p:cNvSpPr txBox="1"/>
          <p:nvPr/>
        </p:nvSpPr>
        <p:spPr>
          <a:xfrm>
            <a:off x="1207008" y="3739896"/>
            <a:ext cx="2743200" cy="338328"/>
          </a:xfrm>
          <a:prstGeom prst="rect">
            <a:avLst/>
          </a:prstGeom>
          <a:noFill/>
          <a:ln/>
        </p:spPr>
        <p:txBody>
          <a:bodyPr wrap="square" lIns="0" tIns="0" rIns="0" bIns="0" rtlCol="0" anchor="ctr"/>
          <a:lstStyle/>
          <a:p>
            <a:pPr indent="0" marL="0">
              <a:buNone/>
            </a:pPr>
            <a:r>
              <a:rPr lang="en-US" sz="1500" dirty="0">
                <a:solidFill>
                  <a:schemeClr val="tx1"/>
                </a:solidFill>
              </a:rPr>
              <a:t>The Blitz</a:t>
            </a:r>
            <a:endParaRPr lang="en-US" sz="1500" dirty="0"/>
          </a:p>
        </p:txBody>
      </p:sp>
      <p:sp>
        <p:nvSpPr>
          <p:cNvPr id="18" name="Badge 269"/>
          <p:cNvSpPr txBox="1"/>
          <p:nvPr/>
        </p:nvSpPr>
        <p:spPr>
          <a:xfrm>
            <a:off x="777240" y="4114800"/>
            <a:ext cx="283464" cy="283464"/>
          </a:xfrm>
          <a:prstGeom prst="ellipse">
            <a:avLst/>
          </a:prstGeom>
          <a:solidFill>
            <a:schemeClr val="tx2"/>
          </a:solidFill>
          <a:ln/>
        </p:spPr>
        <p:txBody>
          <a:bodyPr wrap="square" lIns="0" tIns="0" rIns="0" bIns="0" rtlCol="0" anchor="ctr"/>
          <a:lstStyle/>
          <a:p>
            <a:pPr algn="ctr" indent="0" marL="0">
              <a:buNone/>
            </a:pPr>
            <a:r>
              <a:rPr lang="en-US" sz="1100" b="1" dirty="0">
                <a:solidFill>
                  <a:schemeClr val="bg1"/>
                </a:solidFill>
              </a:rPr>
              <a:t>E</a:t>
            </a:r>
            <a:endParaRPr lang="en-US" sz="1100" dirty="0"/>
          </a:p>
        </p:txBody>
      </p:sp>
      <p:sp>
        <p:nvSpPr>
          <p:cNvPr id="19" name="Text 270"/>
          <p:cNvSpPr txBox="1"/>
          <p:nvPr/>
        </p:nvSpPr>
        <p:spPr>
          <a:xfrm>
            <a:off x="1207008" y="4087368"/>
            <a:ext cx="2743200" cy="338328"/>
          </a:xfrm>
          <a:prstGeom prst="rect">
            <a:avLst/>
          </a:prstGeom>
          <a:noFill/>
          <a:ln/>
        </p:spPr>
        <p:txBody>
          <a:bodyPr wrap="square" lIns="0" tIns="0" rIns="0" bIns="0" rtlCol="0" anchor="ctr"/>
          <a:lstStyle/>
          <a:p>
            <a:pPr indent="0" marL="0">
              <a:buNone/>
            </a:pPr>
            <a:r>
              <a:rPr lang="en-US" sz="1500" dirty="0">
                <a:solidFill>
                  <a:schemeClr val="tx1"/>
                </a:solidFill>
              </a:rPr>
              <a:t>East India Company</a:t>
            </a:r>
            <a:endParaRPr lang="en-US" sz="1500" dirty="0"/>
          </a:p>
        </p:txBody>
      </p:sp>
      <p:sp>
        <p:nvSpPr>
          <p:cNvPr id="20" name="Badge 271"/>
          <p:cNvSpPr txBox="1"/>
          <p:nvPr/>
        </p:nvSpPr>
        <p:spPr>
          <a:xfrm>
            <a:off x="777240" y="4462272"/>
            <a:ext cx="283464" cy="283464"/>
          </a:xfrm>
          <a:prstGeom prst="ellipse">
            <a:avLst/>
          </a:prstGeom>
          <a:solidFill>
            <a:schemeClr val="tx2"/>
          </a:solidFill>
          <a:ln/>
        </p:spPr>
        <p:txBody>
          <a:bodyPr wrap="square" lIns="0" tIns="0" rIns="0" bIns="0" rtlCol="0" anchor="ctr"/>
          <a:lstStyle/>
          <a:p>
            <a:pPr algn="ctr" indent="0" marL="0">
              <a:buNone/>
            </a:pPr>
            <a:r>
              <a:rPr lang="en-US" sz="1100" b="1" dirty="0">
                <a:solidFill>
                  <a:schemeClr val="bg1"/>
                </a:solidFill>
              </a:rPr>
              <a:t>F</a:t>
            </a:r>
            <a:endParaRPr lang="en-US" sz="1100" dirty="0"/>
          </a:p>
        </p:txBody>
      </p:sp>
      <p:sp>
        <p:nvSpPr>
          <p:cNvPr id="21" name="Text 272"/>
          <p:cNvSpPr txBox="1"/>
          <p:nvPr/>
        </p:nvSpPr>
        <p:spPr>
          <a:xfrm>
            <a:off x="1207008" y="4434840"/>
            <a:ext cx="2743200" cy="338328"/>
          </a:xfrm>
          <a:prstGeom prst="rect">
            <a:avLst/>
          </a:prstGeom>
          <a:noFill/>
          <a:ln/>
        </p:spPr>
        <p:txBody>
          <a:bodyPr wrap="square" lIns="0" tIns="0" rIns="0" bIns="0" rtlCol="0" anchor="ctr"/>
          <a:lstStyle/>
          <a:p>
            <a:pPr indent="0" marL="0">
              <a:buNone/>
            </a:pPr>
            <a:r>
              <a:rPr lang="en-US" sz="1500" dirty="0">
                <a:solidFill>
                  <a:schemeClr val="tx1"/>
                </a:solidFill>
              </a:rPr>
              <a:t>William the Conqueror</a:t>
            </a:r>
            <a:endParaRPr lang="en-US" sz="1500" dirty="0"/>
          </a:p>
        </p:txBody>
      </p:sp>
      <p:sp>
        <p:nvSpPr>
          <p:cNvPr id="22" name="Badge 273"/>
          <p:cNvSpPr txBox="1"/>
          <p:nvPr/>
        </p:nvSpPr>
        <p:spPr>
          <a:xfrm>
            <a:off x="777240" y="4809744"/>
            <a:ext cx="283464" cy="283464"/>
          </a:xfrm>
          <a:prstGeom prst="ellipse">
            <a:avLst/>
          </a:prstGeom>
          <a:solidFill>
            <a:schemeClr val="tx2"/>
          </a:solidFill>
          <a:ln/>
        </p:spPr>
        <p:txBody>
          <a:bodyPr wrap="square" lIns="0" tIns="0" rIns="0" bIns="0" rtlCol="0" anchor="ctr"/>
          <a:lstStyle/>
          <a:p>
            <a:pPr algn="ctr" indent="0" marL="0">
              <a:buNone/>
            </a:pPr>
            <a:r>
              <a:rPr lang="en-US" sz="1100" b="1" dirty="0">
                <a:solidFill>
                  <a:schemeClr val="bg1"/>
                </a:solidFill>
              </a:rPr>
              <a:t>G</a:t>
            </a:r>
            <a:endParaRPr lang="en-US" sz="1100" dirty="0"/>
          </a:p>
        </p:txBody>
      </p:sp>
      <p:sp>
        <p:nvSpPr>
          <p:cNvPr id="23" name="Text 274"/>
          <p:cNvSpPr txBox="1"/>
          <p:nvPr/>
        </p:nvSpPr>
        <p:spPr>
          <a:xfrm>
            <a:off x="1207008" y="4782312"/>
            <a:ext cx="2743200" cy="338328"/>
          </a:xfrm>
          <a:prstGeom prst="rect">
            <a:avLst/>
          </a:prstGeom>
          <a:noFill/>
          <a:ln/>
        </p:spPr>
        <p:txBody>
          <a:bodyPr wrap="square" lIns="0" tIns="0" rIns="0" bIns="0" rtlCol="0" anchor="ctr"/>
          <a:lstStyle/>
          <a:p>
            <a:pPr indent="0" marL="0">
              <a:buNone/>
            </a:pPr>
            <a:r>
              <a:rPr lang="en-US" sz="1500" dirty="0">
                <a:solidFill>
                  <a:schemeClr val="tx1"/>
                </a:solidFill>
              </a:rPr>
              <a:t>Magna Carta</a:t>
            </a:r>
            <a:endParaRPr lang="en-US" sz="1500" dirty="0"/>
          </a:p>
        </p:txBody>
      </p:sp>
      <p:sp>
        <p:nvSpPr>
          <p:cNvPr id="24" name="Badge 275"/>
          <p:cNvSpPr txBox="1"/>
          <p:nvPr/>
        </p:nvSpPr>
        <p:spPr>
          <a:xfrm>
            <a:off x="777240" y="5157216"/>
            <a:ext cx="283464" cy="283464"/>
          </a:xfrm>
          <a:prstGeom prst="ellipse">
            <a:avLst/>
          </a:prstGeom>
          <a:solidFill>
            <a:schemeClr val="tx2"/>
          </a:solidFill>
          <a:ln/>
        </p:spPr>
        <p:txBody>
          <a:bodyPr wrap="square" lIns="0" tIns="0" rIns="0" bIns="0" rtlCol="0" anchor="ctr"/>
          <a:lstStyle/>
          <a:p>
            <a:pPr algn="ctr" indent="0" marL="0">
              <a:buNone/>
            </a:pPr>
            <a:r>
              <a:rPr lang="en-US" sz="1100" b="1" dirty="0">
                <a:solidFill>
                  <a:schemeClr val="bg1"/>
                </a:solidFill>
              </a:rPr>
              <a:t>H</a:t>
            </a:r>
            <a:endParaRPr lang="en-US" sz="1100" dirty="0"/>
          </a:p>
        </p:txBody>
      </p:sp>
      <p:sp>
        <p:nvSpPr>
          <p:cNvPr id="25" name="Text 276"/>
          <p:cNvSpPr txBox="1"/>
          <p:nvPr/>
        </p:nvSpPr>
        <p:spPr>
          <a:xfrm>
            <a:off x="1207008" y="5129784"/>
            <a:ext cx="2743200" cy="338328"/>
          </a:xfrm>
          <a:prstGeom prst="rect">
            <a:avLst/>
          </a:prstGeom>
          <a:noFill/>
          <a:ln/>
        </p:spPr>
        <p:txBody>
          <a:bodyPr wrap="square" lIns="0" tIns="0" rIns="0" bIns="0" rtlCol="0" anchor="ctr"/>
          <a:lstStyle/>
          <a:p>
            <a:pPr indent="0" marL="0">
              <a:buNone/>
            </a:pPr>
            <a:r>
              <a:rPr lang="en-US" sz="1500" dirty="0">
                <a:solidFill>
                  <a:schemeClr val="tx1"/>
                </a:solidFill>
              </a:rPr>
              <a:t>Great Plague</a:t>
            </a:r>
            <a:endParaRPr lang="en-US" sz="1500" dirty="0"/>
          </a:p>
        </p:txBody>
      </p:sp>
      <p:sp>
        <p:nvSpPr>
          <p:cNvPr id="26" name="Badge 277"/>
          <p:cNvSpPr txBox="1"/>
          <p:nvPr/>
        </p:nvSpPr>
        <p:spPr>
          <a:xfrm>
            <a:off x="777240" y="5504688"/>
            <a:ext cx="283464" cy="283464"/>
          </a:xfrm>
          <a:prstGeom prst="ellipse">
            <a:avLst/>
          </a:prstGeom>
          <a:solidFill>
            <a:schemeClr val="tx2"/>
          </a:solidFill>
          <a:ln/>
        </p:spPr>
        <p:txBody>
          <a:bodyPr wrap="square" lIns="0" tIns="0" rIns="0" bIns="0" rtlCol="0" anchor="ctr"/>
          <a:lstStyle/>
          <a:p>
            <a:pPr algn="ctr" indent="0" marL="0">
              <a:buNone/>
            </a:pPr>
            <a:r>
              <a:rPr lang="en-US" sz="1100" b="1" dirty="0">
                <a:solidFill>
                  <a:schemeClr val="bg1"/>
                </a:solidFill>
              </a:rPr>
              <a:t>I</a:t>
            </a:r>
            <a:endParaRPr lang="en-US" sz="1100" dirty="0"/>
          </a:p>
        </p:txBody>
      </p:sp>
      <p:sp>
        <p:nvSpPr>
          <p:cNvPr id="27" name="Text 278"/>
          <p:cNvSpPr txBox="1"/>
          <p:nvPr/>
        </p:nvSpPr>
        <p:spPr>
          <a:xfrm>
            <a:off x="1207008" y="5477256"/>
            <a:ext cx="2743200" cy="338328"/>
          </a:xfrm>
          <a:prstGeom prst="rect">
            <a:avLst/>
          </a:prstGeom>
          <a:noFill/>
          <a:ln/>
        </p:spPr>
        <p:txBody>
          <a:bodyPr wrap="square" lIns="0" tIns="0" rIns="0" bIns="0" rtlCol="0" anchor="ctr"/>
          <a:lstStyle/>
          <a:p>
            <a:pPr indent="0" marL="0">
              <a:buNone/>
            </a:pPr>
            <a:r>
              <a:rPr lang="en-US" sz="1500" dirty="0">
                <a:solidFill>
                  <a:schemeClr val="tx1"/>
                </a:solidFill>
              </a:rPr>
              <a:t>Victoria crowned</a:t>
            </a:r>
            <a:endParaRPr lang="en-US" sz="1500" dirty="0"/>
          </a:p>
        </p:txBody>
      </p:sp>
      <p:sp>
        <p:nvSpPr>
          <p:cNvPr id="28" name="Badge 279"/>
          <p:cNvSpPr txBox="1"/>
          <p:nvPr/>
        </p:nvSpPr>
        <p:spPr>
          <a:xfrm>
            <a:off x="777240" y="5852160"/>
            <a:ext cx="283464" cy="283464"/>
          </a:xfrm>
          <a:prstGeom prst="ellipse">
            <a:avLst/>
          </a:prstGeom>
          <a:solidFill>
            <a:schemeClr val="tx2"/>
          </a:solidFill>
          <a:ln/>
        </p:spPr>
        <p:txBody>
          <a:bodyPr wrap="square" lIns="0" tIns="0" rIns="0" bIns="0" rtlCol="0" anchor="ctr"/>
          <a:lstStyle/>
          <a:p>
            <a:pPr algn="ctr" indent="0" marL="0">
              <a:buNone/>
            </a:pPr>
            <a:r>
              <a:rPr lang="en-US" sz="1100" b="1" dirty="0">
                <a:solidFill>
                  <a:schemeClr val="bg1"/>
                </a:solidFill>
              </a:rPr>
              <a:t>J</a:t>
            </a:r>
            <a:endParaRPr lang="en-US" sz="1100" dirty="0"/>
          </a:p>
        </p:txBody>
      </p:sp>
      <p:sp>
        <p:nvSpPr>
          <p:cNvPr id="29" name="Text 280"/>
          <p:cNvSpPr txBox="1"/>
          <p:nvPr/>
        </p:nvSpPr>
        <p:spPr>
          <a:xfrm>
            <a:off x="1207008" y="5824728"/>
            <a:ext cx="2743200" cy="338328"/>
          </a:xfrm>
          <a:prstGeom prst="rect">
            <a:avLst/>
          </a:prstGeom>
          <a:noFill/>
          <a:ln/>
        </p:spPr>
        <p:txBody>
          <a:bodyPr wrap="square" lIns="0" tIns="0" rIns="0" bIns="0" rtlCol="0" anchor="ctr"/>
          <a:lstStyle/>
          <a:p>
            <a:pPr indent="0" marL="0">
              <a:buNone/>
            </a:pPr>
            <a:r>
              <a:rPr lang="en-US" sz="1500" dirty="0">
                <a:solidFill>
                  <a:schemeClr val="tx1"/>
                </a:solidFill>
              </a:rPr>
              <a:t>Anglo-Saxons</a:t>
            </a:r>
            <a:endParaRPr lang="en-US" sz="1500" dirty="0"/>
          </a:p>
        </p:txBody>
      </p:sp>
      <p:sp>
        <p:nvSpPr>
          <p:cNvPr id="30" name="Text 281"/>
          <p:cNvSpPr txBox="1"/>
          <p:nvPr/>
        </p:nvSpPr>
        <p:spPr>
          <a:xfrm>
            <a:off x="4617720" y="2331720"/>
            <a:ext cx="6796735" cy="274320"/>
          </a:xfrm>
          <a:prstGeom prst="rect">
            <a:avLst/>
          </a:prstGeom>
          <a:noFill/>
          <a:ln/>
        </p:spPr>
        <p:txBody>
          <a:bodyPr wrap="square" lIns="0" tIns="0" rIns="0" bIns="0" rtlCol="0" anchor="t"/>
          <a:lstStyle/>
          <a:p>
            <a:pPr indent="0" marL="0">
              <a:buNone/>
            </a:pPr>
            <a:r>
              <a:rPr lang="en-US" sz="1200" b="1" spc="150" kern="0" dirty="0">
                <a:solidFill>
                  <a:schemeClr val="accent1"/>
                </a:solidFill>
              </a:rPr>
              <a:t>TASK 6: T, F OR NG?</a:t>
            </a:r>
            <a:endParaRPr lang="en-US" sz="1200" dirty="0"/>
          </a:p>
        </p:txBody>
      </p:sp>
      <p:sp>
        <p:nvSpPr>
          <p:cNvPr id="31" name="Badge 282"/>
          <p:cNvSpPr txBox="1"/>
          <p:nvPr/>
        </p:nvSpPr>
        <p:spPr>
          <a:xfrm>
            <a:off x="4617720" y="2816352"/>
            <a:ext cx="310896" cy="310896"/>
          </a:xfrm>
          <a:prstGeom prst="ellipse">
            <a:avLst/>
          </a:prstGeom>
          <a:solidFill>
            <a:schemeClr val="tx2"/>
          </a:solidFill>
          <a:ln/>
        </p:spPr>
        <p:txBody>
          <a:bodyPr wrap="square" lIns="0" tIns="0" rIns="0" bIns="0" rtlCol="0" anchor="ctr"/>
          <a:lstStyle/>
          <a:p>
            <a:pPr algn="ctr" indent="0" marL="0">
              <a:buNone/>
            </a:pPr>
            <a:r>
              <a:rPr lang="en-US" sz="1200" b="1" dirty="0">
                <a:solidFill>
                  <a:schemeClr val="bg1"/>
                </a:solidFill>
              </a:rPr>
              <a:t>1</a:t>
            </a:r>
            <a:endParaRPr lang="en-US" sz="1200" dirty="0"/>
          </a:p>
        </p:txBody>
      </p:sp>
      <p:sp>
        <p:nvSpPr>
          <p:cNvPr id="32" name="Text 283"/>
          <p:cNvSpPr txBox="1"/>
          <p:nvPr/>
        </p:nvSpPr>
        <p:spPr>
          <a:xfrm>
            <a:off x="5102352" y="2697480"/>
            <a:ext cx="6339535" cy="548640"/>
          </a:xfrm>
          <a:prstGeom prst="rect">
            <a:avLst/>
          </a:prstGeom>
          <a:noFill/>
          <a:ln/>
        </p:spPr>
        <p:txBody>
          <a:bodyPr wrap="square" lIns="0" tIns="0" rIns="0" bIns="0" rtlCol="0" anchor="ctr"/>
          <a:lstStyle/>
          <a:p>
            <a:pPr indent="0" marL="0">
              <a:buNone/>
            </a:pPr>
            <a:r>
              <a:rPr lang="en-US" sz="1450" dirty="0">
                <a:solidFill>
                  <a:schemeClr val="tx1"/>
                </a:solidFill>
              </a:rPr>
              <a:t>The Romans called the settlement on the Thames “</a:t>
            </a:r>
            <a:pPr indent="0" marL="0">
              <a:buNone/>
            </a:pPr>
            <a:r>
              <a:rPr lang="en-US" sz="1450" b="1" dirty="0">
                <a:solidFill>
                  <a:schemeClr val="tx2"/>
                </a:solidFill>
              </a:rPr>
              <a:t>Londinium</a:t>
            </a:r>
            <a:pPr indent="0" marL="0">
              <a:buNone/>
            </a:pPr>
            <a:r>
              <a:rPr lang="en-US" sz="1450" dirty="0">
                <a:solidFill>
                  <a:schemeClr val="tx1"/>
                </a:solidFill>
              </a:rPr>
              <a:t>” and established it as a major commercial centre.</a:t>
            </a:r>
            <a:endParaRPr lang="en-US" sz="1450" dirty="0"/>
          </a:p>
        </p:txBody>
      </p:sp>
      <p:sp>
        <p:nvSpPr>
          <p:cNvPr id="33" name="Badge 284"/>
          <p:cNvSpPr txBox="1"/>
          <p:nvPr/>
        </p:nvSpPr>
        <p:spPr>
          <a:xfrm>
            <a:off x="4617720" y="3396996"/>
            <a:ext cx="310896" cy="310896"/>
          </a:xfrm>
          <a:prstGeom prst="ellipse">
            <a:avLst/>
          </a:prstGeom>
          <a:solidFill>
            <a:schemeClr val="tx2"/>
          </a:solidFill>
          <a:ln/>
        </p:spPr>
        <p:txBody>
          <a:bodyPr wrap="square" lIns="0" tIns="0" rIns="0" bIns="0" rtlCol="0" anchor="ctr"/>
          <a:lstStyle/>
          <a:p>
            <a:pPr algn="ctr" indent="0" marL="0">
              <a:buNone/>
            </a:pPr>
            <a:r>
              <a:rPr lang="en-US" sz="1200" b="1" dirty="0">
                <a:solidFill>
                  <a:schemeClr val="bg1"/>
                </a:solidFill>
              </a:rPr>
              <a:t>2</a:t>
            </a:r>
            <a:endParaRPr lang="en-US" sz="1200" dirty="0"/>
          </a:p>
        </p:txBody>
      </p:sp>
      <p:sp>
        <p:nvSpPr>
          <p:cNvPr id="34" name="Text 285"/>
          <p:cNvSpPr txBox="1"/>
          <p:nvPr/>
        </p:nvSpPr>
        <p:spPr>
          <a:xfrm>
            <a:off x="5102352" y="3278124"/>
            <a:ext cx="6339535" cy="548640"/>
          </a:xfrm>
          <a:prstGeom prst="rect">
            <a:avLst/>
          </a:prstGeom>
          <a:noFill/>
          <a:ln/>
        </p:spPr>
        <p:txBody>
          <a:bodyPr wrap="square" lIns="0" tIns="0" rIns="0" bIns="0" rtlCol="0" anchor="ctr"/>
          <a:lstStyle/>
          <a:p>
            <a:pPr indent="0" marL="0">
              <a:buNone/>
            </a:pPr>
            <a:r>
              <a:rPr lang="en-US" sz="1450" b="1" dirty="0">
                <a:solidFill>
                  <a:schemeClr val="tx2"/>
                </a:solidFill>
              </a:rPr>
              <a:t>After the Romans left</a:t>
            </a:r>
            <a:pPr indent="0" marL="0">
              <a:buNone/>
            </a:pPr>
            <a:r>
              <a:rPr lang="en-US" sz="1450" dirty="0">
                <a:solidFill>
                  <a:schemeClr val="tx1"/>
                </a:solidFill>
              </a:rPr>
              <a:t>, London immediately became the most important city in Europe.</a:t>
            </a:r>
            <a:endParaRPr lang="en-US" sz="1450" dirty="0"/>
          </a:p>
        </p:txBody>
      </p:sp>
      <p:sp>
        <p:nvSpPr>
          <p:cNvPr id="35" name="Badge 286"/>
          <p:cNvSpPr txBox="1"/>
          <p:nvPr/>
        </p:nvSpPr>
        <p:spPr>
          <a:xfrm>
            <a:off x="4617720" y="3977640"/>
            <a:ext cx="310896" cy="310896"/>
          </a:xfrm>
          <a:prstGeom prst="ellipse">
            <a:avLst/>
          </a:prstGeom>
          <a:solidFill>
            <a:schemeClr val="tx2"/>
          </a:solidFill>
          <a:ln/>
        </p:spPr>
        <p:txBody>
          <a:bodyPr wrap="square" lIns="0" tIns="0" rIns="0" bIns="0" rtlCol="0" anchor="ctr"/>
          <a:lstStyle/>
          <a:p>
            <a:pPr algn="ctr" indent="0" marL="0">
              <a:buNone/>
            </a:pPr>
            <a:r>
              <a:rPr lang="en-US" sz="1200" b="1" dirty="0">
                <a:solidFill>
                  <a:schemeClr val="bg1"/>
                </a:solidFill>
              </a:rPr>
              <a:t>3</a:t>
            </a:r>
            <a:endParaRPr lang="en-US" sz="1200" dirty="0"/>
          </a:p>
        </p:txBody>
      </p:sp>
      <p:sp>
        <p:nvSpPr>
          <p:cNvPr id="36" name="Text 287"/>
          <p:cNvSpPr txBox="1"/>
          <p:nvPr/>
        </p:nvSpPr>
        <p:spPr>
          <a:xfrm>
            <a:off x="5102352" y="3858768"/>
            <a:ext cx="6339535" cy="548640"/>
          </a:xfrm>
          <a:prstGeom prst="rect">
            <a:avLst/>
          </a:prstGeom>
          <a:noFill/>
          <a:ln/>
        </p:spPr>
        <p:txBody>
          <a:bodyPr wrap="square" lIns="0" tIns="0" rIns="0" bIns="0" rtlCol="0" anchor="ctr"/>
          <a:lstStyle/>
          <a:p>
            <a:pPr indent="0" marL="0">
              <a:buNone/>
            </a:pPr>
            <a:r>
              <a:rPr lang="en-US" sz="1450" dirty="0">
                <a:solidFill>
                  <a:schemeClr val="tx1"/>
                </a:solidFill>
              </a:rPr>
              <a:t>The </a:t>
            </a:r>
            <a:pPr indent="0" marL="0">
              <a:buNone/>
            </a:pPr>
            <a:r>
              <a:rPr lang="en-US" sz="1450" b="1" dirty="0">
                <a:solidFill>
                  <a:schemeClr val="tx2"/>
                </a:solidFill>
              </a:rPr>
              <a:t>Magna Carta</a:t>
            </a:r>
            <a:pPr indent="0" marL="0">
              <a:buNone/>
            </a:pPr>
            <a:r>
              <a:rPr lang="en-US" sz="1450" dirty="0">
                <a:solidFill>
                  <a:schemeClr val="tx1"/>
                </a:solidFill>
              </a:rPr>
              <a:t>, signed in 1215, placed limits on the power of the king and influenced the development of democracy.</a:t>
            </a:r>
            <a:endParaRPr lang="en-US" sz="1450" dirty="0"/>
          </a:p>
        </p:txBody>
      </p:sp>
      <p:sp>
        <p:nvSpPr>
          <p:cNvPr id="37" name="Badge 288"/>
          <p:cNvSpPr txBox="1"/>
          <p:nvPr/>
        </p:nvSpPr>
        <p:spPr>
          <a:xfrm>
            <a:off x="4617720" y="4558284"/>
            <a:ext cx="310896" cy="310896"/>
          </a:xfrm>
          <a:prstGeom prst="ellipse">
            <a:avLst/>
          </a:prstGeom>
          <a:solidFill>
            <a:schemeClr val="tx2"/>
          </a:solidFill>
          <a:ln/>
        </p:spPr>
        <p:txBody>
          <a:bodyPr wrap="square" lIns="0" tIns="0" rIns="0" bIns="0" rtlCol="0" anchor="ctr"/>
          <a:lstStyle/>
          <a:p>
            <a:pPr algn="ctr" indent="0" marL="0">
              <a:buNone/>
            </a:pPr>
            <a:r>
              <a:rPr lang="en-US" sz="1200" b="1" dirty="0">
                <a:solidFill>
                  <a:schemeClr val="bg1"/>
                </a:solidFill>
              </a:rPr>
              <a:t>4</a:t>
            </a:r>
            <a:endParaRPr lang="en-US" sz="1200" dirty="0"/>
          </a:p>
        </p:txBody>
      </p:sp>
      <p:sp>
        <p:nvSpPr>
          <p:cNvPr id="38" name="Text 289"/>
          <p:cNvSpPr txBox="1"/>
          <p:nvPr/>
        </p:nvSpPr>
        <p:spPr>
          <a:xfrm>
            <a:off x="5102352" y="4439412"/>
            <a:ext cx="6339535" cy="548640"/>
          </a:xfrm>
          <a:prstGeom prst="rect">
            <a:avLst/>
          </a:prstGeom>
          <a:noFill/>
          <a:ln/>
        </p:spPr>
        <p:txBody>
          <a:bodyPr wrap="square" lIns="0" tIns="0" rIns="0" bIns="0" rtlCol="0" anchor="ctr"/>
          <a:lstStyle/>
          <a:p>
            <a:pPr indent="0" marL="0">
              <a:buNone/>
            </a:pPr>
            <a:r>
              <a:rPr lang="en-US" sz="1450" dirty="0">
                <a:solidFill>
                  <a:schemeClr val="tx1"/>
                </a:solidFill>
              </a:rPr>
              <a:t>The </a:t>
            </a:r>
            <a:pPr indent="0" marL="0">
              <a:buNone/>
            </a:pPr>
            <a:r>
              <a:rPr lang="en-US" sz="1450" b="1" dirty="0">
                <a:solidFill>
                  <a:schemeClr val="tx2"/>
                </a:solidFill>
              </a:rPr>
              <a:t>Great Plague</a:t>
            </a:r>
            <a:pPr indent="0" marL="0">
              <a:buNone/>
            </a:pPr>
            <a:r>
              <a:rPr lang="en-US" sz="1450" dirty="0">
                <a:solidFill>
                  <a:schemeClr val="tx1"/>
                </a:solidFill>
              </a:rPr>
              <a:t> of 1665 and the </a:t>
            </a:r>
            <a:pPr indent="0" marL="0">
              <a:buNone/>
            </a:pPr>
            <a:r>
              <a:rPr lang="en-US" sz="1450" b="1" dirty="0">
                <a:solidFill>
                  <a:schemeClr val="tx2"/>
                </a:solidFill>
              </a:rPr>
              <a:t>Great Fire</a:t>
            </a:r>
            <a:pPr indent="0" marL="0">
              <a:buNone/>
            </a:pPr>
            <a:r>
              <a:rPr lang="en-US" sz="1450" dirty="0">
                <a:solidFill>
                  <a:schemeClr val="tx1"/>
                </a:solidFill>
              </a:rPr>
              <a:t> of 1666 both occurred within a single year of each other.</a:t>
            </a:r>
            <a:endParaRPr lang="en-US" sz="1450" dirty="0"/>
          </a:p>
        </p:txBody>
      </p:sp>
      <p:sp>
        <p:nvSpPr>
          <p:cNvPr id="39" name="Badge 290"/>
          <p:cNvSpPr txBox="1"/>
          <p:nvPr/>
        </p:nvSpPr>
        <p:spPr>
          <a:xfrm>
            <a:off x="4617720" y="5138928"/>
            <a:ext cx="310896" cy="310896"/>
          </a:xfrm>
          <a:prstGeom prst="ellipse">
            <a:avLst/>
          </a:prstGeom>
          <a:solidFill>
            <a:schemeClr val="tx2"/>
          </a:solidFill>
          <a:ln/>
        </p:spPr>
        <p:txBody>
          <a:bodyPr wrap="square" lIns="0" tIns="0" rIns="0" bIns="0" rtlCol="0" anchor="ctr"/>
          <a:lstStyle/>
          <a:p>
            <a:pPr algn="ctr" indent="0" marL="0">
              <a:buNone/>
            </a:pPr>
            <a:r>
              <a:rPr lang="en-US" sz="1200" b="1" dirty="0">
                <a:solidFill>
                  <a:schemeClr val="bg1"/>
                </a:solidFill>
              </a:rPr>
              <a:t>5</a:t>
            </a:r>
            <a:endParaRPr lang="en-US" sz="1200" dirty="0"/>
          </a:p>
        </p:txBody>
      </p:sp>
      <p:sp>
        <p:nvSpPr>
          <p:cNvPr id="40" name="Text 291"/>
          <p:cNvSpPr txBox="1"/>
          <p:nvPr/>
        </p:nvSpPr>
        <p:spPr>
          <a:xfrm>
            <a:off x="5102352" y="5020056"/>
            <a:ext cx="6339535" cy="548640"/>
          </a:xfrm>
          <a:prstGeom prst="rect">
            <a:avLst/>
          </a:prstGeom>
          <a:noFill/>
          <a:ln/>
        </p:spPr>
        <p:txBody>
          <a:bodyPr wrap="square" lIns="0" tIns="0" rIns="0" bIns="0" rtlCol="0" anchor="ctr"/>
          <a:lstStyle/>
          <a:p>
            <a:pPr indent="0" marL="0">
              <a:buNone/>
            </a:pPr>
            <a:r>
              <a:rPr lang="en-US" sz="1450" dirty="0">
                <a:solidFill>
                  <a:schemeClr val="tx1"/>
                </a:solidFill>
              </a:rPr>
              <a:t>During the </a:t>
            </a:r>
            <a:pPr indent="0" marL="0">
              <a:buNone/>
            </a:pPr>
            <a:r>
              <a:rPr lang="en-US" sz="1450" b="1" dirty="0">
                <a:solidFill>
                  <a:schemeClr val="tx2"/>
                </a:solidFill>
              </a:rPr>
              <a:t>Victorian era</a:t>
            </a:r>
            <a:pPr indent="0" marL="0">
              <a:buNone/>
            </a:pPr>
            <a:r>
              <a:rPr lang="en-US" sz="1450" dirty="0">
                <a:solidFill>
                  <a:schemeClr val="tx1"/>
                </a:solidFill>
              </a:rPr>
              <a:t>, London became the capital of the world's largest empire.</a:t>
            </a:r>
            <a:endParaRPr lang="en-US" sz="1450" dirty="0"/>
          </a:p>
        </p:txBody>
      </p:sp>
      <p:sp>
        <p:nvSpPr>
          <p:cNvPr id="41" name="Badge 292"/>
          <p:cNvSpPr txBox="1"/>
          <p:nvPr/>
        </p:nvSpPr>
        <p:spPr>
          <a:xfrm>
            <a:off x="4617720" y="5719572"/>
            <a:ext cx="310896" cy="310896"/>
          </a:xfrm>
          <a:prstGeom prst="ellipse">
            <a:avLst/>
          </a:prstGeom>
          <a:solidFill>
            <a:schemeClr val="tx2"/>
          </a:solidFill>
          <a:ln/>
        </p:spPr>
        <p:txBody>
          <a:bodyPr wrap="square" lIns="0" tIns="0" rIns="0" bIns="0" rtlCol="0" anchor="ctr"/>
          <a:lstStyle/>
          <a:p>
            <a:pPr algn="ctr" indent="0" marL="0">
              <a:buNone/>
            </a:pPr>
            <a:r>
              <a:rPr lang="en-US" sz="1200" b="1" dirty="0">
                <a:solidFill>
                  <a:schemeClr val="bg1"/>
                </a:solidFill>
              </a:rPr>
              <a:t>6</a:t>
            </a:r>
            <a:endParaRPr lang="en-US" sz="1200" dirty="0"/>
          </a:p>
        </p:txBody>
      </p:sp>
      <p:sp>
        <p:nvSpPr>
          <p:cNvPr id="42" name="Text 293"/>
          <p:cNvSpPr txBox="1"/>
          <p:nvPr/>
        </p:nvSpPr>
        <p:spPr>
          <a:xfrm>
            <a:off x="5102352" y="5600700"/>
            <a:ext cx="6339535" cy="548640"/>
          </a:xfrm>
          <a:prstGeom prst="rect">
            <a:avLst/>
          </a:prstGeom>
          <a:noFill/>
          <a:ln/>
        </p:spPr>
        <p:txBody>
          <a:bodyPr wrap="square" lIns="0" tIns="0" rIns="0" bIns="0" rtlCol="0" anchor="ctr"/>
          <a:lstStyle/>
          <a:p>
            <a:pPr indent="0" marL="0">
              <a:buNone/>
            </a:pPr>
            <a:r>
              <a:rPr lang="en-US" sz="1450" dirty="0">
                <a:solidFill>
                  <a:schemeClr val="tx1"/>
                </a:solidFill>
              </a:rPr>
              <a:t>The </a:t>
            </a:r>
            <a:pPr indent="0" marL="0">
              <a:buNone/>
            </a:pPr>
            <a:r>
              <a:rPr lang="en-US" sz="1450" b="1" dirty="0">
                <a:solidFill>
                  <a:schemeClr val="tx2"/>
                </a:solidFill>
              </a:rPr>
              <a:t>Blitz</a:t>
            </a:r>
            <a:pPr indent="0" marL="0">
              <a:buNone/>
            </a:pPr>
            <a:r>
              <a:rPr lang="en-US" sz="1450" dirty="0">
                <a:solidFill>
                  <a:schemeClr val="tx1"/>
                </a:solidFill>
              </a:rPr>
              <a:t> during World War II caused more damage to London than the Great Fire of 1666.</a:t>
            </a:r>
            <a:endParaRPr lang="en-US" sz="1450" dirty="0"/>
          </a:p>
        </p:txBody>
      </p:sp>
      <p:sp>
        <p:nvSpPr>
          <p:cNvPr id="25" name="Slide Number Placeholder 0"/>
          <p:cNvSpPr>
            <a:spLocks noGrp="1"/>
          </p:cNvSpPr>
          <p:nvPr>
            <p:ph type="sldNum" sz="quarter" idx="4294967295"/>
          </p:nvPr>
        </p:nvSpPr>
        <p:spPr>
          <a:xfrm>
            <a:off x="10728655" y="6400800"/>
            <a:ext cx="9144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1"/>
          <p:cNvSpPr/>
          <p:nvPr>
            <p:ph idx="101" type="body" hasCustomPrompt="1"/>
          </p:nvPr>
        </p:nvSpPr>
        <p:spPr>
          <a:xfrm>
            <a:off x="548640" y="329184"/>
            <a:ext cx="7772400" cy="329184"/>
          </a:xfrm>
          <a:prstGeom prst="rect">
            <a:avLst/>
          </a:prstGeom>
          <a:noFill/>
          <a:ln/>
        </p:spPr>
        <p:txBody>
          <a:bodyPr wrap="square" lIns="0" tIns="0" rIns="0" bIns="0" rtlCol="0" anchor="ctr"/>
          <a:lstStyle/>
          <a:p>
            <a:pPr indent="0" marL="0">
              <a:buNone/>
            </a:pPr>
            <a:r>
              <a:rPr lang="en-US" sz="1300" b="1" spc="200" kern="0" dirty="0">
                <a:solidFill>
                  <a:schemeClr val="accent1"/>
                </a:solidFill>
              </a:rPr>
              <a:t>C  ·  WHILE WATCHING</a:t>
            </a:r>
            <a:endParaRPr lang="en-US" sz="1300" dirty="0"/>
          </a:p>
        </p:txBody>
      </p:sp>
      <p:sp>
        <p:nvSpPr>
          <p:cNvPr id="3" name="Text 1"/>
          <p:cNvSpPr/>
          <p:nvPr>
            <p:ph idx="102" type="title" hasCustomPrompt="1"/>
          </p:nvPr>
        </p:nvSpPr>
        <p:spPr>
          <a:xfrm>
            <a:off x="548640" y="676656"/>
            <a:ext cx="11094415" cy="749808"/>
          </a:xfrm>
          <a:prstGeom prst="rect">
            <a:avLst/>
          </a:prstGeom>
          <a:noFill/>
          <a:ln/>
        </p:spPr>
        <p:txBody>
          <a:bodyPr wrap="square" lIns="0" tIns="0" rIns="0" bIns="0" rtlCol="0" anchor="ctr"/>
          <a:lstStyle/>
          <a:p>
            <a:pPr algn="l" indent="0" marL="0">
              <a:buNone/>
            </a:pPr>
            <a:r>
              <a:rPr lang="en-US" sz="3400" b="1" dirty="0">
                <a:solidFill>
                  <a:schemeClr val="tx2"/>
                </a:solidFill>
              </a:rPr>
              <a:t>Task 5: Answers</a:t>
            </a:r>
            <a:endParaRPr lang="en-US" sz="3400" dirty="0"/>
          </a:p>
        </p:txBody>
      </p:sp>
      <p:sp>
        <p:nvSpPr>
          <p:cNvPr id="4" name="Text 1"/>
          <p:cNvSpPr/>
          <p:nvPr>
            <p:ph idx="103" type="body" hasCustomPrompt="1"/>
          </p:nvPr>
        </p:nvSpPr>
        <p:spPr>
          <a:xfrm>
            <a:off x="548640" y="1463040"/>
            <a:ext cx="11094415" cy="640080"/>
          </a:xfrm>
          <a:prstGeom prst="rect">
            <a:avLst/>
          </a:prstGeom>
          <a:noFill/>
          <a:ln/>
        </p:spPr>
        <p:txBody>
          <a:bodyPr wrap="square" lIns="0" tIns="0" rIns="0" bIns="0" rtlCol="0" anchor="t"/>
          <a:lstStyle/>
          <a:p>
            <a:pPr indent="0" marL="0">
              <a:buNone/>
            </a:pPr>
            <a:r>
              <a:rPr lang="en-US" sz="1800" dirty="0">
                <a:solidFill>
                  <a:schemeClr val="tx1"/>
                </a:solidFill>
              </a:rPr>
              <a:t>In order:  B → J → F → G → C → E → H → A → I → D</a:t>
            </a:r>
            <a:endParaRPr lang="en-US" sz="1800" dirty="0"/>
          </a:p>
        </p:txBody>
      </p:sp>
      <p:sp>
        <p:nvSpPr>
          <p:cNvPr id="6" name="Card 294"/>
          <p:cNvSpPr/>
          <p:nvPr/>
        </p:nvSpPr>
        <p:spPr>
          <a:xfrm>
            <a:off x="548640" y="2240280"/>
            <a:ext cx="5410048" cy="694944"/>
          </a:xfrm>
          <a:prstGeom prst="roundRect">
            <a:avLst>
              <a:gd name="adj" fmla="val 13158"/>
            </a:avLst>
          </a:prstGeom>
          <a:solidFill>
            <a:schemeClr val="bg2"/>
          </a:solidFill>
          <a:ln/>
        </p:spPr>
      </p:sp>
      <p:sp>
        <p:nvSpPr>
          <p:cNvPr id="7" name="Badge 295"/>
          <p:cNvSpPr txBox="1"/>
          <p:nvPr/>
        </p:nvSpPr>
        <p:spPr>
          <a:xfrm>
            <a:off x="731520" y="2377440"/>
            <a:ext cx="420624" cy="420624"/>
          </a:xfrm>
          <a:prstGeom prst="ellipse">
            <a:avLst/>
          </a:prstGeom>
          <a:solidFill>
            <a:schemeClr val="tx2"/>
          </a:solidFill>
          <a:ln/>
        </p:spPr>
        <p:txBody>
          <a:bodyPr wrap="square" lIns="0" tIns="0" rIns="0" bIns="0" rtlCol="0" anchor="ctr"/>
          <a:lstStyle/>
          <a:p>
            <a:pPr algn="ctr" indent="0" marL="0">
              <a:buNone/>
            </a:pPr>
            <a:r>
              <a:rPr lang="en-US" sz="1500" b="1" dirty="0">
                <a:solidFill>
                  <a:schemeClr val="bg1"/>
                </a:solidFill>
              </a:rPr>
              <a:t>A</a:t>
            </a:r>
            <a:endParaRPr lang="en-US" sz="1500" dirty="0"/>
          </a:p>
        </p:txBody>
      </p:sp>
      <p:sp>
        <p:nvSpPr>
          <p:cNvPr id="8" name="Text 296"/>
          <p:cNvSpPr txBox="1"/>
          <p:nvPr/>
        </p:nvSpPr>
        <p:spPr>
          <a:xfrm>
            <a:off x="1325880" y="2240280"/>
            <a:ext cx="3809848" cy="694944"/>
          </a:xfrm>
          <a:prstGeom prst="rect">
            <a:avLst/>
          </a:prstGeom>
          <a:noFill/>
          <a:ln/>
        </p:spPr>
        <p:txBody>
          <a:bodyPr wrap="square" lIns="0" tIns="0" rIns="0" bIns="0" rtlCol="0" anchor="ctr"/>
          <a:lstStyle/>
          <a:p>
            <a:pPr indent="0" marL="0">
              <a:buNone/>
            </a:pPr>
            <a:r>
              <a:rPr lang="en-US" sz="1700" dirty="0">
                <a:solidFill>
                  <a:schemeClr val="tx1"/>
                </a:solidFill>
              </a:rPr>
              <a:t>The </a:t>
            </a:r>
            <a:pPr indent="0" marL="0">
              <a:buNone/>
            </a:pPr>
            <a:r>
              <a:rPr lang="en-US" sz="1700" b="1" dirty="0">
                <a:solidFill>
                  <a:schemeClr val="tx2"/>
                </a:solidFill>
              </a:rPr>
              <a:t>Great Fire</a:t>
            </a:r>
            <a:pPr indent="0" marL="0">
              <a:buNone/>
            </a:pPr>
            <a:r>
              <a:rPr lang="en-US" sz="1700" dirty="0">
                <a:solidFill>
                  <a:schemeClr val="tx1"/>
                </a:solidFill>
              </a:rPr>
              <a:t> destroys much of London</a:t>
            </a:r>
            <a:endParaRPr lang="en-US" sz="1700" dirty="0"/>
          </a:p>
        </p:txBody>
      </p:sp>
      <p:sp>
        <p:nvSpPr>
          <p:cNvPr id="9" name="Badge 297"/>
          <p:cNvSpPr txBox="1"/>
          <p:nvPr/>
        </p:nvSpPr>
        <p:spPr>
          <a:xfrm>
            <a:off x="5300320" y="2350008"/>
            <a:ext cx="475488" cy="475488"/>
          </a:xfrm>
          <a:prstGeom prst="ellipse">
            <a:avLst/>
          </a:prstGeom>
          <a:solidFill>
            <a:schemeClr val="accent3"/>
          </a:solidFill>
          <a:ln/>
        </p:spPr>
        <p:txBody>
          <a:bodyPr wrap="square" lIns="0" tIns="0" rIns="0" bIns="0" rtlCol="0" anchor="ctr"/>
          <a:lstStyle/>
          <a:p>
            <a:pPr algn="ctr" indent="0" marL="0">
              <a:buNone/>
            </a:pPr>
            <a:r>
              <a:rPr lang="en-US" sz="1700" b="1" dirty="0">
                <a:solidFill>
                  <a:schemeClr val="bg1"/>
                </a:solidFill>
              </a:rPr>
              <a:t>8</a:t>
            </a:r>
            <a:endParaRPr lang="en-US" sz="1700" dirty="0"/>
          </a:p>
        </p:txBody>
      </p:sp>
      <p:sp>
        <p:nvSpPr>
          <p:cNvPr id="10" name="Card 298"/>
          <p:cNvSpPr/>
          <p:nvPr/>
        </p:nvSpPr>
        <p:spPr>
          <a:xfrm>
            <a:off x="548640" y="3026664"/>
            <a:ext cx="5410048" cy="694944"/>
          </a:xfrm>
          <a:prstGeom prst="roundRect">
            <a:avLst>
              <a:gd name="adj" fmla="val 13158"/>
            </a:avLst>
          </a:prstGeom>
          <a:solidFill>
            <a:schemeClr val="bg2"/>
          </a:solidFill>
          <a:ln/>
        </p:spPr>
      </p:sp>
      <p:sp>
        <p:nvSpPr>
          <p:cNvPr id="11" name="Badge 299"/>
          <p:cNvSpPr txBox="1"/>
          <p:nvPr/>
        </p:nvSpPr>
        <p:spPr>
          <a:xfrm>
            <a:off x="731520" y="3163824"/>
            <a:ext cx="420624" cy="420624"/>
          </a:xfrm>
          <a:prstGeom prst="ellipse">
            <a:avLst/>
          </a:prstGeom>
          <a:solidFill>
            <a:schemeClr val="tx2"/>
          </a:solidFill>
          <a:ln/>
        </p:spPr>
        <p:txBody>
          <a:bodyPr wrap="square" lIns="0" tIns="0" rIns="0" bIns="0" rtlCol="0" anchor="ctr"/>
          <a:lstStyle/>
          <a:p>
            <a:pPr algn="ctr" indent="0" marL="0">
              <a:buNone/>
            </a:pPr>
            <a:r>
              <a:rPr lang="en-US" sz="1500" b="1" dirty="0">
                <a:solidFill>
                  <a:schemeClr val="bg1"/>
                </a:solidFill>
              </a:rPr>
              <a:t>B</a:t>
            </a:r>
            <a:endParaRPr lang="en-US" sz="1500" dirty="0"/>
          </a:p>
        </p:txBody>
      </p:sp>
      <p:sp>
        <p:nvSpPr>
          <p:cNvPr id="12" name="Text 300"/>
          <p:cNvSpPr txBox="1"/>
          <p:nvPr/>
        </p:nvSpPr>
        <p:spPr>
          <a:xfrm>
            <a:off x="1325880" y="3026664"/>
            <a:ext cx="3809848" cy="694944"/>
          </a:xfrm>
          <a:prstGeom prst="rect">
            <a:avLst/>
          </a:prstGeom>
          <a:noFill/>
          <a:ln/>
        </p:spPr>
        <p:txBody>
          <a:bodyPr wrap="square" lIns="0" tIns="0" rIns="0" bIns="0" rtlCol="0" anchor="ctr"/>
          <a:lstStyle/>
          <a:p>
            <a:pPr indent="0" marL="0">
              <a:buNone/>
            </a:pPr>
            <a:r>
              <a:rPr lang="en-US" sz="1700" dirty="0">
                <a:solidFill>
                  <a:schemeClr val="tx1"/>
                </a:solidFill>
              </a:rPr>
              <a:t>The </a:t>
            </a:r>
            <a:pPr indent="0" marL="0">
              <a:buNone/>
            </a:pPr>
            <a:r>
              <a:rPr lang="en-US" sz="1700" b="1" dirty="0">
                <a:solidFill>
                  <a:schemeClr val="tx2"/>
                </a:solidFill>
              </a:rPr>
              <a:t>Romans</a:t>
            </a:r>
            <a:pPr indent="0" marL="0">
              <a:buNone/>
            </a:pPr>
            <a:r>
              <a:rPr lang="en-US" sz="1700" dirty="0">
                <a:solidFill>
                  <a:schemeClr val="tx1"/>
                </a:solidFill>
              </a:rPr>
              <a:t> found Londinium on the Thames</a:t>
            </a:r>
            <a:endParaRPr lang="en-US" sz="1700" dirty="0"/>
          </a:p>
        </p:txBody>
      </p:sp>
      <p:sp>
        <p:nvSpPr>
          <p:cNvPr id="13" name="Badge 301"/>
          <p:cNvSpPr txBox="1"/>
          <p:nvPr/>
        </p:nvSpPr>
        <p:spPr>
          <a:xfrm>
            <a:off x="5300320" y="3136392"/>
            <a:ext cx="475488" cy="475488"/>
          </a:xfrm>
          <a:prstGeom prst="ellipse">
            <a:avLst/>
          </a:prstGeom>
          <a:solidFill>
            <a:schemeClr val="accent3"/>
          </a:solidFill>
          <a:ln/>
        </p:spPr>
        <p:txBody>
          <a:bodyPr wrap="square" lIns="0" tIns="0" rIns="0" bIns="0" rtlCol="0" anchor="ctr"/>
          <a:lstStyle/>
          <a:p>
            <a:pPr algn="ctr" indent="0" marL="0">
              <a:buNone/>
            </a:pPr>
            <a:r>
              <a:rPr lang="en-US" sz="1700" b="1" dirty="0">
                <a:solidFill>
                  <a:schemeClr val="bg1"/>
                </a:solidFill>
              </a:rPr>
              <a:t>1</a:t>
            </a:r>
            <a:endParaRPr lang="en-US" sz="1700" dirty="0"/>
          </a:p>
        </p:txBody>
      </p:sp>
      <p:sp>
        <p:nvSpPr>
          <p:cNvPr id="14" name="Card 302"/>
          <p:cNvSpPr/>
          <p:nvPr/>
        </p:nvSpPr>
        <p:spPr>
          <a:xfrm>
            <a:off x="548640" y="3813048"/>
            <a:ext cx="5410048" cy="694944"/>
          </a:xfrm>
          <a:prstGeom prst="roundRect">
            <a:avLst>
              <a:gd name="adj" fmla="val 13158"/>
            </a:avLst>
          </a:prstGeom>
          <a:solidFill>
            <a:schemeClr val="bg2"/>
          </a:solidFill>
          <a:ln/>
        </p:spPr>
      </p:sp>
      <p:sp>
        <p:nvSpPr>
          <p:cNvPr id="15" name="Badge 303"/>
          <p:cNvSpPr txBox="1"/>
          <p:nvPr/>
        </p:nvSpPr>
        <p:spPr>
          <a:xfrm>
            <a:off x="731520" y="3950208"/>
            <a:ext cx="420624" cy="420624"/>
          </a:xfrm>
          <a:prstGeom prst="ellipse">
            <a:avLst/>
          </a:prstGeom>
          <a:solidFill>
            <a:schemeClr val="tx2"/>
          </a:solidFill>
          <a:ln/>
        </p:spPr>
        <p:txBody>
          <a:bodyPr wrap="square" lIns="0" tIns="0" rIns="0" bIns="0" rtlCol="0" anchor="ctr"/>
          <a:lstStyle/>
          <a:p>
            <a:pPr algn="ctr" indent="0" marL="0">
              <a:buNone/>
            </a:pPr>
            <a:r>
              <a:rPr lang="en-US" sz="1500" b="1" dirty="0">
                <a:solidFill>
                  <a:schemeClr val="bg1"/>
                </a:solidFill>
              </a:rPr>
              <a:t>C</a:t>
            </a:r>
            <a:endParaRPr lang="en-US" sz="1500" dirty="0"/>
          </a:p>
        </p:txBody>
      </p:sp>
      <p:sp>
        <p:nvSpPr>
          <p:cNvPr id="16" name="Text 304"/>
          <p:cNvSpPr txBox="1"/>
          <p:nvPr/>
        </p:nvSpPr>
        <p:spPr>
          <a:xfrm>
            <a:off x="1325880" y="3813048"/>
            <a:ext cx="3809848" cy="694944"/>
          </a:xfrm>
          <a:prstGeom prst="rect">
            <a:avLst/>
          </a:prstGeom>
          <a:noFill/>
          <a:ln/>
        </p:spPr>
        <p:txBody>
          <a:bodyPr wrap="square" lIns="0" tIns="0" rIns="0" bIns="0" rtlCol="0" anchor="ctr"/>
          <a:lstStyle/>
          <a:p>
            <a:pPr indent="0" marL="0">
              <a:buNone/>
            </a:pPr>
            <a:r>
              <a:rPr lang="en-US" sz="1700" b="1" dirty="0">
                <a:solidFill>
                  <a:schemeClr val="tx2"/>
                </a:solidFill>
              </a:rPr>
              <a:t>Elizabeth I</a:t>
            </a:r>
            <a:pPr indent="0" marL="0">
              <a:buNone/>
            </a:pPr>
            <a:r>
              <a:rPr lang="en-US" sz="1700" dirty="0">
                <a:solidFill>
                  <a:schemeClr val="tx1"/>
                </a:solidFill>
              </a:rPr>
              <a:t> presides over a cultural golden age</a:t>
            </a:r>
            <a:endParaRPr lang="en-US" sz="1700" dirty="0"/>
          </a:p>
        </p:txBody>
      </p:sp>
      <p:sp>
        <p:nvSpPr>
          <p:cNvPr id="17" name="Badge 305"/>
          <p:cNvSpPr txBox="1"/>
          <p:nvPr/>
        </p:nvSpPr>
        <p:spPr>
          <a:xfrm>
            <a:off x="5300320" y="3922776"/>
            <a:ext cx="475488" cy="475488"/>
          </a:xfrm>
          <a:prstGeom prst="ellipse">
            <a:avLst/>
          </a:prstGeom>
          <a:solidFill>
            <a:schemeClr val="accent3"/>
          </a:solidFill>
          <a:ln/>
        </p:spPr>
        <p:txBody>
          <a:bodyPr wrap="square" lIns="0" tIns="0" rIns="0" bIns="0" rtlCol="0" anchor="ctr"/>
          <a:lstStyle/>
          <a:p>
            <a:pPr algn="ctr" indent="0" marL="0">
              <a:buNone/>
            </a:pPr>
            <a:r>
              <a:rPr lang="en-US" sz="1700" b="1" dirty="0">
                <a:solidFill>
                  <a:schemeClr val="bg1"/>
                </a:solidFill>
              </a:rPr>
              <a:t>5</a:t>
            </a:r>
            <a:endParaRPr lang="en-US" sz="1700" dirty="0"/>
          </a:p>
        </p:txBody>
      </p:sp>
      <p:sp>
        <p:nvSpPr>
          <p:cNvPr id="18" name="Card 306"/>
          <p:cNvSpPr/>
          <p:nvPr/>
        </p:nvSpPr>
        <p:spPr>
          <a:xfrm>
            <a:off x="548640" y="4599432"/>
            <a:ext cx="5410048" cy="694944"/>
          </a:xfrm>
          <a:prstGeom prst="roundRect">
            <a:avLst>
              <a:gd name="adj" fmla="val 13158"/>
            </a:avLst>
          </a:prstGeom>
          <a:solidFill>
            <a:schemeClr val="bg2"/>
          </a:solidFill>
          <a:ln/>
        </p:spPr>
      </p:sp>
      <p:sp>
        <p:nvSpPr>
          <p:cNvPr id="19" name="Badge 307"/>
          <p:cNvSpPr txBox="1"/>
          <p:nvPr/>
        </p:nvSpPr>
        <p:spPr>
          <a:xfrm>
            <a:off x="731520" y="4736592"/>
            <a:ext cx="420624" cy="420624"/>
          </a:xfrm>
          <a:prstGeom prst="ellipse">
            <a:avLst/>
          </a:prstGeom>
          <a:solidFill>
            <a:schemeClr val="tx2"/>
          </a:solidFill>
          <a:ln/>
        </p:spPr>
        <p:txBody>
          <a:bodyPr wrap="square" lIns="0" tIns="0" rIns="0" bIns="0" rtlCol="0" anchor="ctr"/>
          <a:lstStyle/>
          <a:p>
            <a:pPr algn="ctr" indent="0" marL="0">
              <a:buNone/>
            </a:pPr>
            <a:r>
              <a:rPr lang="en-US" sz="1500" b="1" dirty="0">
                <a:solidFill>
                  <a:schemeClr val="bg1"/>
                </a:solidFill>
              </a:rPr>
              <a:t>D</a:t>
            </a:r>
            <a:endParaRPr lang="en-US" sz="1500" dirty="0"/>
          </a:p>
        </p:txBody>
      </p:sp>
      <p:sp>
        <p:nvSpPr>
          <p:cNvPr id="20" name="Text 308"/>
          <p:cNvSpPr txBox="1"/>
          <p:nvPr/>
        </p:nvSpPr>
        <p:spPr>
          <a:xfrm>
            <a:off x="1325880" y="4599432"/>
            <a:ext cx="3809848" cy="694944"/>
          </a:xfrm>
          <a:prstGeom prst="rect">
            <a:avLst/>
          </a:prstGeom>
          <a:noFill/>
          <a:ln/>
        </p:spPr>
        <p:txBody>
          <a:bodyPr wrap="square" lIns="0" tIns="0" rIns="0" bIns="0" rtlCol="0" anchor="ctr"/>
          <a:lstStyle/>
          <a:p>
            <a:pPr indent="0" marL="0">
              <a:buNone/>
            </a:pPr>
            <a:r>
              <a:rPr lang="en-US" sz="1700" dirty="0">
                <a:solidFill>
                  <a:schemeClr val="tx1"/>
                </a:solidFill>
              </a:rPr>
              <a:t>The </a:t>
            </a:r>
            <a:pPr indent="0" marL="0">
              <a:buNone/>
            </a:pPr>
            <a:r>
              <a:rPr lang="en-US" sz="1700" b="1" dirty="0">
                <a:solidFill>
                  <a:schemeClr val="tx2"/>
                </a:solidFill>
              </a:rPr>
              <a:t>Blitz</a:t>
            </a:r>
            <a:pPr indent="0" marL="0">
              <a:buNone/>
            </a:pPr>
            <a:r>
              <a:rPr lang="en-US" sz="1700" dirty="0">
                <a:solidFill>
                  <a:schemeClr val="tx1"/>
                </a:solidFill>
              </a:rPr>
              <a:t> devastates large parts of the city</a:t>
            </a:r>
            <a:endParaRPr lang="en-US" sz="1700" dirty="0"/>
          </a:p>
        </p:txBody>
      </p:sp>
      <p:sp>
        <p:nvSpPr>
          <p:cNvPr id="21" name="Badge 309"/>
          <p:cNvSpPr txBox="1"/>
          <p:nvPr/>
        </p:nvSpPr>
        <p:spPr>
          <a:xfrm>
            <a:off x="5300320" y="4709160"/>
            <a:ext cx="475488" cy="475488"/>
          </a:xfrm>
          <a:prstGeom prst="ellipse">
            <a:avLst/>
          </a:prstGeom>
          <a:solidFill>
            <a:schemeClr val="accent3"/>
          </a:solidFill>
          <a:ln/>
        </p:spPr>
        <p:txBody>
          <a:bodyPr wrap="square" lIns="0" tIns="0" rIns="0" bIns="0" rtlCol="0" anchor="ctr"/>
          <a:lstStyle/>
          <a:p>
            <a:pPr algn="ctr" indent="0" marL="0">
              <a:buNone/>
            </a:pPr>
            <a:r>
              <a:rPr lang="en-US" sz="1700" b="1" dirty="0">
                <a:solidFill>
                  <a:schemeClr val="bg1"/>
                </a:solidFill>
              </a:rPr>
              <a:t>10</a:t>
            </a:r>
            <a:endParaRPr lang="en-US" sz="1700" dirty="0"/>
          </a:p>
        </p:txBody>
      </p:sp>
      <p:sp>
        <p:nvSpPr>
          <p:cNvPr id="22" name="Card 310"/>
          <p:cNvSpPr/>
          <p:nvPr/>
        </p:nvSpPr>
        <p:spPr>
          <a:xfrm>
            <a:off x="548640" y="5385816"/>
            <a:ext cx="5410048" cy="694944"/>
          </a:xfrm>
          <a:prstGeom prst="roundRect">
            <a:avLst>
              <a:gd name="adj" fmla="val 13158"/>
            </a:avLst>
          </a:prstGeom>
          <a:solidFill>
            <a:schemeClr val="bg2"/>
          </a:solidFill>
          <a:ln/>
        </p:spPr>
      </p:sp>
      <p:sp>
        <p:nvSpPr>
          <p:cNvPr id="23" name="Badge 311"/>
          <p:cNvSpPr txBox="1"/>
          <p:nvPr/>
        </p:nvSpPr>
        <p:spPr>
          <a:xfrm>
            <a:off x="731520" y="5522976"/>
            <a:ext cx="420624" cy="420624"/>
          </a:xfrm>
          <a:prstGeom prst="ellipse">
            <a:avLst/>
          </a:prstGeom>
          <a:solidFill>
            <a:schemeClr val="tx2"/>
          </a:solidFill>
          <a:ln/>
        </p:spPr>
        <p:txBody>
          <a:bodyPr wrap="square" lIns="0" tIns="0" rIns="0" bIns="0" rtlCol="0" anchor="ctr"/>
          <a:lstStyle/>
          <a:p>
            <a:pPr algn="ctr" indent="0" marL="0">
              <a:buNone/>
            </a:pPr>
            <a:r>
              <a:rPr lang="en-US" sz="1500" b="1" dirty="0">
                <a:solidFill>
                  <a:schemeClr val="bg1"/>
                </a:solidFill>
              </a:rPr>
              <a:t>E</a:t>
            </a:r>
            <a:endParaRPr lang="en-US" sz="1500" dirty="0"/>
          </a:p>
        </p:txBody>
      </p:sp>
      <p:sp>
        <p:nvSpPr>
          <p:cNvPr id="24" name="Text 312"/>
          <p:cNvSpPr txBox="1"/>
          <p:nvPr/>
        </p:nvSpPr>
        <p:spPr>
          <a:xfrm>
            <a:off x="1325880" y="5385816"/>
            <a:ext cx="3809848" cy="694944"/>
          </a:xfrm>
          <a:prstGeom prst="rect">
            <a:avLst/>
          </a:prstGeom>
          <a:noFill/>
          <a:ln/>
        </p:spPr>
        <p:txBody>
          <a:bodyPr wrap="square" lIns="0" tIns="0" rIns="0" bIns="0" rtlCol="0" anchor="ctr"/>
          <a:lstStyle/>
          <a:p>
            <a:pPr indent="0" marL="0">
              <a:buNone/>
            </a:pPr>
            <a:r>
              <a:rPr lang="en-US" sz="1700" dirty="0">
                <a:solidFill>
                  <a:schemeClr val="tx1"/>
                </a:solidFill>
              </a:rPr>
              <a:t>The </a:t>
            </a:r>
            <a:pPr indent="0" marL="0">
              <a:buNone/>
            </a:pPr>
            <a:r>
              <a:rPr lang="en-US" sz="1700" b="1" dirty="0">
                <a:solidFill>
                  <a:schemeClr val="tx2"/>
                </a:solidFill>
              </a:rPr>
              <a:t>East India Company</a:t>
            </a:r>
            <a:pPr indent="0" marL="0">
              <a:buNone/>
            </a:pPr>
            <a:r>
              <a:rPr lang="en-US" sz="1700" dirty="0">
                <a:solidFill>
                  <a:schemeClr val="tx1"/>
                </a:solidFill>
              </a:rPr>
              <a:t> is founded</a:t>
            </a:r>
            <a:endParaRPr lang="en-US" sz="1700" dirty="0"/>
          </a:p>
        </p:txBody>
      </p:sp>
      <p:sp>
        <p:nvSpPr>
          <p:cNvPr id="25" name="Badge 313"/>
          <p:cNvSpPr txBox="1"/>
          <p:nvPr/>
        </p:nvSpPr>
        <p:spPr>
          <a:xfrm>
            <a:off x="5300320" y="5495544"/>
            <a:ext cx="475488" cy="475488"/>
          </a:xfrm>
          <a:prstGeom prst="ellipse">
            <a:avLst/>
          </a:prstGeom>
          <a:solidFill>
            <a:schemeClr val="accent3"/>
          </a:solidFill>
          <a:ln/>
        </p:spPr>
        <p:txBody>
          <a:bodyPr wrap="square" lIns="0" tIns="0" rIns="0" bIns="0" rtlCol="0" anchor="ctr"/>
          <a:lstStyle/>
          <a:p>
            <a:pPr algn="ctr" indent="0" marL="0">
              <a:buNone/>
            </a:pPr>
            <a:r>
              <a:rPr lang="en-US" sz="1700" b="1" dirty="0">
                <a:solidFill>
                  <a:schemeClr val="bg1"/>
                </a:solidFill>
              </a:rPr>
              <a:t>6</a:t>
            </a:r>
            <a:endParaRPr lang="en-US" sz="1700" dirty="0"/>
          </a:p>
        </p:txBody>
      </p:sp>
      <p:sp>
        <p:nvSpPr>
          <p:cNvPr id="26" name="Card 314"/>
          <p:cNvSpPr/>
          <p:nvPr/>
        </p:nvSpPr>
        <p:spPr>
          <a:xfrm>
            <a:off x="6233008" y="2240280"/>
            <a:ext cx="5410048" cy="694944"/>
          </a:xfrm>
          <a:prstGeom prst="roundRect">
            <a:avLst>
              <a:gd name="adj" fmla="val 13158"/>
            </a:avLst>
          </a:prstGeom>
          <a:solidFill>
            <a:schemeClr val="bg2"/>
          </a:solidFill>
          <a:ln/>
        </p:spPr>
      </p:sp>
      <p:sp>
        <p:nvSpPr>
          <p:cNvPr id="27" name="Badge 315"/>
          <p:cNvSpPr txBox="1"/>
          <p:nvPr/>
        </p:nvSpPr>
        <p:spPr>
          <a:xfrm>
            <a:off x="6415888" y="2377440"/>
            <a:ext cx="420624" cy="420624"/>
          </a:xfrm>
          <a:prstGeom prst="ellipse">
            <a:avLst/>
          </a:prstGeom>
          <a:solidFill>
            <a:schemeClr val="tx2"/>
          </a:solidFill>
          <a:ln/>
        </p:spPr>
        <p:txBody>
          <a:bodyPr wrap="square" lIns="0" tIns="0" rIns="0" bIns="0" rtlCol="0" anchor="ctr"/>
          <a:lstStyle/>
          <a:p>
            <a:pPr algn="ctr" indent="0" marL="0">
              <a:buNone/>
            </a:pPr>
            <a:r>
              <a:rPr lang="en-US" sz="1500" b="1" dirty="0">
                <a:solidFill>
                  <a:schemeClr val="bg1"/>
                </a:solidFill>
              </a:rPr>
              <a:t>F</a:t>
            </a:r>
            <a:endParaRPr lang="en-US" sz="1500" dirty="0"/>
          </a:p>
        </p:txBody>
      </p:sp>
      <p:sp>
        <p:nvSpPr>
          <p:cNvPr id="28" name="Text 316"/>
          <p:cNvSpPr txBox="1"/>
          <p:nvPr/>
        </p:nvSpPr>
        <p:spPr>
          <a:xfrm>
            <a:off x="7010248" y="2240280"/>
            <a:ext cx="3809848" cy="694944"/>
          </a:xfrm>
          <a:prstGeom prst="rect">
            <a:avLst/>
          </a:prstGeom>
          <a:noFill/>
          <a:ln/>
        </p:spPr>
        <p:txBody>
          <a:bodyPr wrap="square" lIns="0" tIns="0" rIns="0" bIns="0" rtlCol="0" anchor="ctr"/>
          <a:lstStyle/>
          <a:p>
            <a:pPr indent="0" marL="0">
              <a:buNone/>
            </a:pPr>
            <a:r>
              <a:rPr lang="en-US" sz="1700" b="1" dirty="0">
                <a:solidFill>
                  <a:schemeClr val="tx2"/>
                </a:solidFill>
              </a:rPr>
              <a:t>William the Conqueror</a:t>
            </a:r>
            <a:pPr indent="0" marL="0">
              <a:buNone/>
            </a:pPr>
            <a:r>
              <a:rPr lang="en-US" sz="1700" dirty="0">
                <a:solidFill>
                  <a:schemeClr val="tx1"/>
                </a:solidFill>
              </a:rPr>
              <a:t> invades from Normandy</a:t>
            </a:r>
            <a:endParaRPr lang="en-US" sz="1700" dirty="0"/>
          </a:p>
        </p:txBody>
      </p:sp>
      <p:sp>
        <p:nvSpPr>
          <p:cNvPr id="29" name="Badge 317"/>
          <p:cNvSpPr txBox="1"/>
          <p:nvPr/>
        </p:nvSpPr>
        <p:spPr>
          <a:xfrm>
            <a:off x="10984687" y="2350008"/>
            <a:ext cx="475488" cy="475488"/>
          </a:xfrm>
          <a:prstGeom prst="ellipse">
            <a:avLst/>
          </a:prstGeom>
          <a:solidFill>
            <a:schemeClr val="accent3"/>
          </a:solidFill>
          <a:ln/>
        </p:spPr>
        <p:txBody>
          <a:bodyPr wrap="square" lIns="0" tIns="0" rIns="0" bIns="0" rtlCol="0" anchor="ctr"/>
          <a:lstStyle/>
          <a:p>
            <a:pPr algn="ctr" indent="0" marL="0">
              <a:buNone/>
            </a:pPr>
            <a:r>
              <a:rPr lang="en-US" sz="1700" b="1" dirty="0">
                <a:solidFill>
                  <a:schemeClr val="bg1"/>
                </a:solidFill>
              </a:rPr>
              <a:t>3</a:t>
            </a:r>
            <a:endParaRPr lang="en-US" sz="1700" dirty="0"/>
          </a:p>
        </p:txBody>
      </p:sp>
      <p:sp>
        <p:nvSpPr>
          <p:cNvPr id="30" name="Card 318"/>
          <p:cNvSpPr/>
          <p:nvPr/>
        </p:nvSpPr>
        <p:spPr>
          <a:xfrm>
            <a:off x="6233008" y="3026664"/>
            <a:ext cx="5410048" cy="694944"/>
          </a:xfrm>
          <a:prstGeom prst="roundRect">
            <a:avLst>
              <a:gd name="adj" fmla="val 13158"/>
            </a:avLst>
          </a:prstGeom>
          <a:solidFill>
            <a:schemeClr val="bg2"/>
          </a:solidFill>
          <a:ln/>
        </p:spPr>
      </p:sp>
      <p:sp>
        <p:nvSpPr>
          <p:cNvPr id="31" name="Badge 319"/>
          <p:cNvSpPr txBox="1"/>
          <p:nvPr/>
        </p:nvSpPr>
        <p:spPr>
          <a:xfrm>
            <a:off x="6415888" y="3163824"/>
            <a:ext cx="420624" cy="420624"/>
          </a:xfrm>
          <a:prstGeom prst="ellipse">
            <a:avLst/>
          </a:prstGeom>
          <a:solidFill>
            <a:schemeClr val="tx2"/>
          </a:solidFill>
          <a:ln/>
        </p:spPr>
        <p:txBody>
          <a:bodyPr wrap="square" lIns="0" tIns="0" rIns="0" bIns="0" rtlCol="0" anchor="ctr"/>
          <a:lstStyle/>
          <a:p>
            <a:pPr algn="ctr" indent="0" marL="0">
              <a:buNone/>
            </a:pPr>
            <a:r>
              <a:rPr lang="en-US" sz="1500" b="1" dirty="0">
                <a:solidFill>
                  <a:schemeClr val="bg1"/>
                </a:solidFill>
              </a:rPr>
              <a:t>G</a:t>
            </a:r>
            <a:endParaRPr lang="en-US" sz="1500" dirty="0"/>
          </a:p>
        </p:txBody>
      </p:sp>
      <p:sp>
        <p:nvSpPr>
          <p:cNvPr id="32" name="Text 320"/>
          <p:cNvSpPr txBox="1"/>
          <p:nvPr/>
        </p:nvSpPr>
        <p:spPr>
          <a:xfrm>
            <a:off x="7010248" y="3026664"/>
            <a:ext cx="3809848" cy="694944"/>
          </a:xfrm>
          <a:prstGeom prst="rect">
            <a:avLst/>
          </a:prstGeom>
          <a:noFill/>
          <a:ln/>
        </p:spPr>
        <p:txBody>
          <a:bodyPr wrap="square" lIns="0" tIns="0" rIns="0" bIns="0" rtlCol="0" anchor="ctr"/>
          <a:lstStyle/>
          <a:p>
            <a:pPr indent="0" marL="0">
              <a:buNone/>
            </a:pPr>
            <a:r>
              <a:rPr lang="en-US" sz="1700" dirty="0">
                <a:solidFill>
                  <a:schemeClr val="tx1"/>
                </a:solidFill>
              </a:rPr>
              <a:t>The </a:t>
            </a:r>
            <a:pPr indent="0" marL="0">
              <a:buNone/>
            </a:pPr>
            <a:r>
              <a:rPr lang="en-US" sz="1700" b="1" dirty="0">
                <a:solidFill>
                  <a:schemeClr val="tx2"/>
                </a:solidFill>
              </a:rPr>
              <a:t>Magna Carta</a:t>
            </a:r>
            <a:pPr indent="0" marL="0">
              <a:buNone/>
            </a:pPr>
            <a:r>
              <a:rPr lang="en-US" sz="1700" dirty="0">
                <a:solidFill>
                  <a:schemeClr val="tx1"/>
                </a:solidFill>
              </a:rPr>
              <a:t> is signed at Runnymede</a:t>
            </a:r>
            <a:endParaRPr lang="en-US" sz="1700" dirty="0"/>
          </a:p>
        </p:txBody>
      </p:sp>
      <p:sp>
        <p:nvSpPr>
          <p:cNvPr id="33" name="Badge 321"/>
          <p:cNvSpPr txBox="1"/>
          <p:nvPr/>
        </p:nvSpPr>
        <p:spPr>
          <a:xfrm>
            <a:off x="10984687" y="3136392"/>
            <a:ext cx="475488" cy="475488"/>
          </a:xfrm>
          <a:prstGeom prst="ellipse">
            <a:avLst/>
          </a:prstGeom>
          <a:solidFill>
            <a:schemeClr val="accent3"/>
          </a:solidFill>
          <a:ln/>
        </p:spPr>
        <p:txBody>
          <a:bodyPr wrap="square" lIns="0" tIns="0" rIns="0" bIns="0" rtlCol="0" anchor="ctr"/>
          <a:lstStyle/>
          <a:p>
            <a:pPr algn="ctr" indent="0" marL="0">
              <a:buNone/>
            </a:pPr>
            <a:r>
              <a:rPr lang="en-US" sz="1700" b="1" dirty="0">
                <a:solidFill>
                  <a:schemeClr val="bg1"/>
                </a:solidFill>
              </a:rPr>
              <a:t>4</a:t>
            </a:r>
            <a:endParaRPr lang="en-US" sz="1700" dirty="0"/>
          </a:p>
        </p:txBody>
      </p:sp>
      <p:sp>
        <p:nvSpPr>
          <p:cNvPr id="34" name="Card 322"/>
          <p:cNvSpPr/>
          <p:nvPr/>
        </p:nvSpPr>
        <p:spPr>
          <a:xfrm>
            <a:off x="6233008" y="3813048"/>
            <a:ext cx="5410048" cy="694944"/>
          </a:xfrm>
          <a:prstGeom prst="roundRect">
            <a:avLst>
              <a:gd name="adj" fmla="val 13158"/>
            </a:avLst>
          </a:prstGeom>
          <a:solidFill>
            <a:schemeClr val="bg2"/>
          </a:solidFill>
          <a:ln/>
        </p:spPr>
      </p:sp>
      <p:sp>
        <p:nvSpPr>
          <p:cNvPr id="35" name="Badge 323"/>
          <p:cNvSpPr txBox="1"/>
          <p:nvPr/>
        </p:nvSpPr>
        <p:spPr>
          <a:xfrm>
            <a:off x="6415888" y="3950208"/>
            <a:ext cx="420624" cy="420624"/>
          </a:xfrm>
          <a:prstGeom prst="ellipse">
            <a:avLst/>
          </a:prstGeom>
          <a:solidFill>
            <a:schemeClr val="tx2"/>
          </a:solidFill>
          <a:ln/>
        </p:spPr>
        <p:txBody>
          <a:bodyPr wrap="square" lIns="0" tIns="0" rIns="0" bIns="0" rtlCol="0" anchor="ctr"/>
          <a:lstStyle/>
          <a:p>
            <a:pPr algn="ctr" indent="0" marL="0">
              <a:buNone/>
            </a:pPr>
            <a:r>
              <a:rPr lang="en-US" sz="1500" b="1" dirty="0">
                <a:solidFill>
                  <a:schemeClr val="bg1"/>
                </a:solidFill>
              </a:rPr>
              <a:t>H</a:t>
            </a:r>
            <a:endParaRPr lang="en-US" sz="1500" dirty="0"/>
          </a:p>
        </p:txBody>
      </p:sp>
      <p:sp>
        <p:nvSpPr>
          <p:cNvPr id="36" name="Text 324"/>
          <p:cNvSpPr txBox="1"/>
          <p:nvPr/>
        </p:nvSpPr>
        <p:spPr>
          <a:xfrm>
            <a:off x="7010248" y="3813048"/>
            <a:ext cx="3809848" cy="694944"/>
          </a:xfrm>
          <a:prstGeom prst="rect">
            <a:avLst/>
          </a:prstGeom>
          <a:noFill/>
          <a:ln/>
        </p:spPr>
        <p:txBody>
          <a:bodyPr wrap="square" lIns="0" tIns="0" rIns="0" bIns="0" rtlCol="0" anchor="ctr"/>
          <a:lstStyle/>
          <a:p>
            <a:pPr indent="0" marL="0">
              <a:buNone/>
            </a:pPr>
            <a:r>
              <a:rPr lang="en-US" sz="1700" dirty="0">
                <a:solidFill>
                  <a:schemeClr val="tx1"/>
                </a:solidFill>
              </a:rPr>
              <a:t>The </a:t>
            </a:r>
            <a:pPr indent="0" marL="0">
              <a:buNone/>
            </a:pPr>
            <a:r>
              <a:rPr lang="en-US" sz="1700" b="1" dirty="0">
                <a:solidFill>
                  <a:schemeClr val="tx2"/>
                </a:solidFill>
              </a:rPr>
              <a:t>Great Plague</a:t>
            </a:r>
            <a:pPr indent="0" marL="0">
              <a:buNone/>
            </a:pPr>
            <a:r>
              <a:rPr lang="en-US" sz="1700" dirty="0">
                <a:solidFill>
                  <a:schemeClr val="tx1"/>
                </a:solidFill>
              </a:rPr>
              <a:t> kills thousands of Londoners</a:t>
            </a:r>
            <a:endParaRPr lang="en-US" sz="1700" dirty="0"/>
          </a:p>
        </p:txBody>
      </p:sp>
      <p:sp>
        <p:nvSpPr>
          <p:cNvPr id="37" name="Badge 325"/>
          <p:cNvSpPr txBox="1"/>
          <p:nvPr/>
        </p:nvSpPr>
        <p:spPr>
          <a:xfrm>
            <a:off x="10984687" y="3922776"/>
            <a:ext cx="475488" cy="475488"/>
          </a:xfrm>
          <a:prstGeom prst="ellipse">
            <a:avLst/>
          </a:prstGeom>
          <a:solidFill>
            <a:schemeClr val="accent3"/>
          </a:solidFill>
          <a:ln/>
        </p:spPr>
        <p:txBody>
          <a:bodyPr wrap="square" lIns="0" tIns="0" rIns="0" bIns="0" rtlCol="0" anchor="ctr"/>
          <a:lstStyle/>
          <a:p>
            <a:pPr algn="ctr" indent="0" marL="0">
              <a:buNone/>
            </a:pPr>
            <a:r>
              <a:rPr lang="en-US" sz="1700" b="1" dirty="0">
                <a:solidFill>
                  <a:schemeClr val="bg1"/>
                </a:solidFill>
              </a:rPr>
              <a:t>7</a:t>
            </a:r>
            <a:endParaRPr lang="en-US" sz="1700" dirty="0"/>
          </a:p>
        </p:txBody>
      </p:sp>
      <p:sp>
        <p:nvSpPr>
          <p:cNvPr id="38" name="Card 326"/>
          <p:cNvSpPr/>
          <p:nvPr/>
        </p:nvSpPr>
        <p:spPr>
          <a:xfrm>
            <a:off x="6233008" y="4599432"/>
            <a:ext cx="5410048" cy="694944"/>
          </a:xfrm>
          <a:prstGeom prst="roundRect">
            <a:avLst>
              <a:gd name="adj" fmla="val 13158"/>
            </a:avLst>
          </a:prstGeom>
          <a:solidFill>
            <a:schemeClr val="bg2"/>
          </a:solidFill>
          <a:ln/>
        </p:spPr>
      </p:sp>
      <p:sp>
        <p:nvSpPr>
          <p:cNvPr id="39" name="Badge 327"/>
          <p:cNvSpPr txBox="1"/>
          <p:nvPr/>
        </p:nvSpPr>
        <p:spPr>
          <a:xfrm>
            <a:off x="6415888" y="4736592"/>
            <a:ext cx="420624" cy="420624"/>
          </a:xfrm>
          <a:prstGeom prst="ellipse">
            <a:avLst/>
          </a:prstGeom>
          <a:solidFill>
            <a:schemeClr val="tx2"/>
          </a:solidFill>
          <a:ln/>
        </p:spPr>
        <p:txBody>
          <a:bodyPr wrap="square" lIns="0" tIns="0" rIns="0" bIns="0" rtlCol="0" anchor="ctr"/>
          <a:lstStyle/>
          <a:p>
            <a:pPr algn="ctr" indent="0" marL="0">
              <a:buNone/>
            </a:pPr>
            <a:r>
              <a:rPr lang="en-US" sz="1500" b="1" dirty="0">
                <a:solidFill>
                  <a:schemeClr val="bg1"/>
                </a:solidFill>
              </a:rPr>
              <a:t>I</a:t>
            </a:r>
            <a:endParaRPr lang="en-US" sz="1500" dirty="0"/>
          </a:p>
        </p:txBody>
      </p:sp>
      <p:sp>
        <p:nvSpPr>
          <p:cNvPr id="40" name="Text 328"/>
          <p:cNvSpPr txBox="1"/>
          <p:nvPr/>
        </p:nvSpPr>
        <p:spPr>
          <a:xfrm>
            <a:off x="7010248" y="4599432"/>
            <a:ext cx="3809848" cy="694944"/>
          </a:xfrm>
          <a:prstGeom prst="rect">
            <a:avLst/>
          </a:prstGeom>
          <a:noFill/>
          <a:ln/>
        </p:spPr>
        <p:txBody>
          <a:bodyPr wrap="square" lIns="0" tIns="0" rIns="0" bIns="0" rtlCol="0" anchor="ctr"/>
          <a:lstStyle/>
          <a:p>
            <a:pPr indent="0" marL="0">
              <a:buNone/>
            </a:pPr>
            <a:r>
              <a:rPr lang="en-US" sz="1700" b="1" dirty="0">
                <a:solidFill>
                  <a:schemeClr val="tx2"/>
                </a:solidFill>
              </a:rPr>
              <a:t>Victoria</a:t>
            </a:r>
            <a:pPr indent="0" marL="0">
              <a:buNone/>
            </a:pPr>
            <a:r>
              <a:rPr lang="en-US" sz="1700" dirty="0">
                <a:solidFill>
                  <a:schemeClr val="tx1"/>
                </a:solidFill>
              </a:rPr>
              <a:t> is crowned, beginning an era of empire</a:t>
            </a:r>
            <a:endParaRPr lang="en-US" sz="1700" dirty="0"/>
          </a:p>
        </p:txBody>
      </p:sp>
      <p:sp>
        <p:nvSpPr>
          <p:cNvPr id="41" name="Badge 329"/>
          <p:cNvSpPr txBox="1"/>
          <p:nvPr/>
        </p:nvSpPr>
        <p:spPr>
          <a:xfrm>
            <a:off x="10984687" y="4709160"/>
            <a:ext cx="475488" cy="475488"/>
          </a:xfrm>
          <a:prstGeom prst="ellipse">
            <a:avLst/>
          </a:prstGeom>
          <a:solidFill>
            <a:schemeClr val="accent3"/>
          </a:solidFill>
          <a:ln/>
        </p:spPr>
        <p:txBody>
          <a:bodyPr wrap="square" lIns="0" tIns="0" rIns="0" bIns="0" rtlCol="0" anchor="ctr"/>
          <a:lstStyle/>
          <a:p>
            <a:pPr algn="ctr" indent="0" marL="0">
              <a:buNone/>
            </a:pPr>
            <a:r>
              <a:rPr lang="en-US" sz="1700" b="1" dirty="0">
                <a:solidFill>
                  <a:schemeClr val="bg1"/>
                </a:solidFill>
              </a:rPr>
              <a:t>9</a:t>
            </a:r>
            <a:endParaRPr lang="en-US" sz="1700" dirty="0"/>
          </a:p>
        </p:txBody>
      </p:sp>
      <p:sp>
        <p:nvSpPr>
          <p:cNvPr id="42" name="Card 330"/>
          <p:cNvSpPr/>
          <p:nvPr/>
        </p:nvSpPr>
        <p:spPr>
          <a:xfrm>
            <a:off x="6233008" y="5385816"/>
            <a:ext cx="5410048" cy="694944"/>
          </a:xfrm>
          <a:prstGeom prst="roundRect">
            <a:avLst>
              <a:gd name="adj" fmla="val 13158"/>
            </a:avLst>
          </a:prstGeom>
          <a:solidFill>
            <a:schemeClr val="bg2"/>
          </a:solidFill>
          <a:ln/>
        </p:spPr>
      </p:sp>
      <p:sp>
        <p:nvSpPr>
          <p:cNvPr id="43" name="Badge 331"/>
          <p:cNvSpPr txBox="1"/>
          <p:nvPr/>
        </p:nvSpPr>
        <p:spPr>
          <a:xfrm>
            <a:off x="6415888" y="5522976"/>
            <a:ext cx="420624" cy="420624"/>
          </a:xfrm>
          <a:prstGeom prst="ellipse">
            <a:avLst/>
          </a:prstGeom>
          <a:solidFill>
            <a:schemeClr val="tx2"/>
          </a:solidFill>
          <a:ln/>
        </p:spPr>
        <p:txBody>
          <a:bodyPr wrap="square" lIns="0" tIns="0" rIns="0" bIns="0" rtlCol="0" anchor="ctr"/>
          <a:lstStyle/>
          <a:p>
            <a:pPr algn="ctr" indent="0" marL="0">
              <a:buNone/>
            </a:pPr>
            <a:r>
              <a:rPr lang="en-US" sz="1500" b="1" dirty="0">
                <a:solidFill>
                  <a:schemeClr val="bg1"/>
                </a:solidFill>
              </a:rPr>
              <a:t>J</a:t>
            </a:r>
            <a:endParaRPr lang="en-US" sz="1500" dirty="0"/>
          </a:p>
        </p:txBody>
      </p:sp>
      <p:sp>
        <p:nvSpPr>
          <p:cNvPr id="44" name="Text 332"/>
          <p:cNvSpPr txBox="1"/>
          <p:nvPr/>
        </p:nvSpPr>
        <p:spPr>
          <a:xfrm>
            <a:off x="7010248" y="5385816"/>
            <a:ext cx="3809848" cy="694944"/>
          </a:xfrm>
          <a:prstGeom prst="rect">
            <a:avLst/>
          </a:prstGeom>
          <a:noFill/>
          <a:ln/>
        </p:spPr>
        <p:txBody>
          <a:bodyPr wrap="square" lIns="0" tIns="0" rIns="0" bIns="0" rtlCol="0" anchor="ctr"/>
          <a:lstStyle/>
          <a:p>
            <a:pPr indent="0" marL="0">
              <a:buNone/>
            </a:pPr>
            <a:r>
              <a:rPr lang="en-US" sz="1700" b="1" dirty="0">
                <a:solidFill>
                  <a:schemeClr val="tx2"/>
                </a:solidFill>
              </a:rPr>
              <a:t>Anglo-Saxons</a:t>
            </a:r>
            <a:pPr indent="0" marL="0">
              <a:buNone/>
            </a:pPr>
            <a:r>
              <a:rPr lang="en-US" sz="1700" dirty="0">
                <a:solidFill>
                  <a:schemeClr val="tx1"/>
                </a:solidFill>
              </a:rPr>
              <a:t> re-establish London as a trading hub</a:t>
            </a:r>
            <a:endParaRPr lang="en-US" sz="1700" dirty="0"/>
          </a:p>
        </p:txBody>
      </p:sp>
      <p:sp>
        <p:nvSpPr>
          <p:cNvPr id="45" name="Badge 333"/>
          <p:cNvSpPr txBox="1"/>
          <p:nvPr/>
        </p:nvSpPr>
        <p:spPr>
          <a:xfrm>
            <a:off x="10984687" y="5495544"/>
            <a:ext cx="475488" cy="475488"/>
          </a:xfrm>
          <a:prstGeom prst="ellipse">
            <a:avLst/>
          </a:prstGeom>
          <a:solidFill>
            <a:schemeClr val="accent3"/>
          </a:solidFill>
          <a:ln/>
        </p:spPr>
        <p:txBody>
          <a:bodyPr wrap="square" lIns="0" tIns="0" rIns="0" bIns="0" rtlCol="0" anchor="ctr"/>
          <a:lstStyle/>
          <a:p>
            <a:pPr algn="ctr" indent="0" marL="0">
              <a:buNone/>
            </a:pPr>
            <a:r>
              <a:rPr lang="en-US" sz="1700" b="1" dirty="0">
                <a:solidFill>
                  <a:schemeClr val="bg1"/>
                </a:solidFill>
              </a:rPr>
              <a:t>2</a:t>
            </a:r>
            <a:endParaRPr lang="en-US" sz="1700" dirty="0"/>
          </a:p>
        </p:txBody>
      </p:sp>
      <p:sp>
        <p:nvSpPr>
          <p:cNvPr id="25" name="Slide Number Placeholder 0"/>
          <p:cNvSpPr>
            <a:spLocks noGrp="1"/>
          </p:cNvSpPr>
          <p:nvPr>
            <p:ph type="sldNum" sz="quarter" idx="4294967295"/>
          </p:nvPr>
        </p:nvSpPr>
        <p:spPr>
          <a:xfrm>
            <a:off x="10728655" y="6400800"/>
            <a:ext cx="9144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1"/>
          <p:cNvSpPr/>
          <p:nvPr>
            <p:ph idx="101" type="body" hasCustomPrompt="1"/>
          </p:nvPr>
        </p:nvSpPr>
        <p:spPr>
          <a:xfrm>
            <a:off x="548640" y="329184"/>
            <a:ext cx="7772400" cy="329184"/>
          </a:xfrm>
          <a:prstGeom prst="rect">
            <a:avLst/>
          </a:prstGeom>
          <a:noFill/>
          <a:ln/>
        </p:spPr>
        <p:txBody>
          <a:bodyPr wrap="square" lIns="0" tIns="0" rIns="0" bIns="0" rtlCol="0" anchor="ctr"/>
          <a:lstStyle/>
          <a:p>
            <a:pPr indent="0" marL="0">
              <a:buNone/>
            </a:pPr>
            <a:r>
              <a:rPr lang="en-US" sz="1300" b="1" spc="200" kern="0" dirty="0">
                <a:solidFill>
                  <a:schemeClr val="accent1"/>
                </a:solidFill>
              </a:rPr>
              <a:t>C  ·  WHILE WATCHING</a:t>
            </a:r>
            <a:endParaRPr lang="en-US" sz="1300" dirty="0"/>
          </a:p>
        </p:txBody>
      </p:sp>
      <p:sp>
        <p:nvSpPr>
          <p:cNvPr id="3" name="Text 1"/>
          <p:cNvSpPr/>
          <p:nvPr>
            <p:ph idx="102" type="title" hasCustomPrompt="1"/>
          </p:nvPr>
        </p:nvSpPr>
        <p:spPr>
          <a:xfrm>
            <a:off x="548640" y="676656"/>
            <a:ext cx="11094415" cy="749808"/>
          </a:xfrm>
          <a:prstGeom prst="rect">
            <a:avLst/>
          </a:prstGeom>
          <a:noFill/>
          <a:ln/>
        </p:spPr>
        <p:txBody>
          <a:bodyPr wrap="square" lIns="0" tIns="0" rIns="0" bIns="0" rtlCol="0" anchor="ctr"/>
          <a:lstStyle/>
          <a:p>
            <a:pPr algn="l" indent="0" marL="0">
              <a:buNone/>
            </a:pPr>
            <a:r>
              <a:rPr lang="en-US" sz="3400" b="1" dirty="0">
                <a:solidFill>
                  <a:schemeClr val="tx2"/>
                </a:solidFill>
              </a:rPr>
              <a:t>Task 6: Answers</a:t>
            </a:r>
            <a:endParaRPr lang="en-US" sz="3400" dirty="0"/>
          </a:p>
        </p:txBody>
      </p:sp>
      <p:sp>
        <p:nvSpPr>
          <p:cNvPr id="4" name="Text 1"/>
          <p:cNvSpPr/>
          <p:nvPr>
            <p:ph idx="103" type="body" hasCustomPrompt="1"/>
          </p:nvPr>
        </p:nvSpPr>
        <p:spPr>
          <a:xfrm>
            <a:off x="548640" y="1463040"/>
            <a:ext cx="11094415" cy="640080"/>
          </a:xfrm>
          <a:prstGeom prst="rect">
            <a:avLst/>
          </a:prstGeom>
          <a:noFill/>
          <a:ln/>
        </p:spPr>
        <p:txBody>
          <a:bodyPr wrap="square" lIns="0" tIns="0" rIns="0" bIns="0" rtlCol="0" anchor="t"/>
          <a:lstStyle/>
          <a:p>
            <a:pPr indent="0" marL="0">
              <a:buNone/>
            </a:pPr>
            <a:r>
              <a:rPr lang="en-US" sz="1800" dirty="0">
                <a:solidFill>
                  <a:schemeClr val="tx1"/>
                </a:solidFill>
              </a:rPr>
              <a:t>What did the narrator say? Use it as your evidence.</a:t>
            </a:r>
            <a:endParaRPr lang="en-US" sz="1800" dirty="0"/>
          </a:p>
        </p:txBody>
      </p:sp>
      <p:sp>
        <p:nvSpPr>
          <p:cNvPr id="6" name="Card 334"/>
          <p:cNvSpPr/>
          <p:nvPr/>
        </p:nvSpPr>
        <p:spPr>
          <a:xfrm>
            <a:off x="548640" y="2240280"/>
            <a:ext cx="11094415" cy="603504"/>
          </a:xfrm>
          <a:prstGeom prst="roundRect">
            <a:avLst>
              <a:gd name="adj" fmla="val 15152"/>
            </a:avLst>
          </a:prstGeom>
          <a:solidFill>
            <a:schemeClr val="bg2"/>
          </a:solidFill>
          <a:ln/>
        </p:spPr>
      </p:sp>
      <p:sp>
        <p:nvSpPr>
          <p:cNvPr id="7" name="Pill 335"/>
          <p:cNvSpPr txBox="1"/>
          <p:nvPr/>
        </p:nvSpPr>
        <p:spPr>
          <a:xfrm>
            <a:off x="713232" y="2350008"/>
            <a:ext cx="658368" cy="384048"/>
          </a:xfrm>
          <a:prstGeom prst="roundRect">
            <a:avLst>
              <a:gd name="adj" fmla="val 50000"/>
            </a:avLst>
          </a:prstGeom>
          <a:solidFill>
            <a:schemeClr val="accent3"/>
          </a:solidFill>
          <a:ln/>
        </p:spPr>
        <p:txBody>
          <a:bodyPr wrap="square" lIns="0" tIns="0" rIns="0" bIns="0" rtlCol="0" anchor="ctr"/>
          <a:lstStyle/>
          <a:p>
            <a:pPr algn="ctr" indent="0" marL="0">
              <a:buNone/>
            </a:pPr>
            <a:r>
              <a:rPr lang="en-US" sz="1400" b="1" dirty="0">
                <a:solidFill>
                  <a:schemeClr val="bg1"/>
                </a:solidFill>
              </a:rPr>
              <a:t>T</a:t>
            </a:r>
            <a:endParaRPr lang="en-US" sz="1400" dirty="0"/>
          </a:p>
        </p:txBody>
      </p:sp>
      <p:sp>
        <p:nvSpPr>
          <p:cNvPr id="8" name="Text 336"/>
          <p:cNvSpPr txBox="1"/>
          <p:nvPr/>
        </p:nvSpPr>
        <p:spPr>
          <a:xfrm>
            <a:off x="1536192" y="2240280"/>
            <a:ext cx="9923983" cy="603504"/>
          </a:xfrm>
          <a:prstGeom prst="rect">
            <a:avLst/>
          </a:prstGeom>
          <a:noFill/>
          <a:ln/>
        </p:spPr>
        <p:txBody>
          <a:bodyPr wrap="square" lIns="0" tIns="0" rIns="0" bIns="0" rtlCol="0" anchor="ctr"/>
          <a:lstStyle/>
          <a:p>
            <a:pPr indent="0" marL="0">
              <a:buNone/>
            </a:pPr>
            <a:r>
              <a:rPr lang="en-US" sz="1700" dirty="0">
                <a:solidFill>
                  <a:schemeClr val="tx1"/>
                </a:solidFill>
              </a:rPr>
              <a:t>The Romans established Londinium as a major commercial centre on the Thames.</a:t>
            </a:r>
            <a:endParaRPr lang="en-US" sz="1700" dirty="0"/>
          </a:p>
        </p:txBody>
      </p:sp>
      <p:sp>
        <p:nvSpPr>
          <p:cNvPr id="9" name="Card 337"/>
          <p:cNvSpPr/>
          <p:nvPr/>
        </p:nvSpPr>
        <p:spPr>
          <a:xfrm>
            <a:off x="548640" y="2907792"/>
            <a:ext cx="11094415" cy="603504"/>
          </a:xfrm>
          <a:prstGeom prst="roundRect">
            <a:avLst>
              <a:gd name="adj" fmla="val 15152"/>
            </a:avLst>
          </a:prstGeom>
          <a:solidFill>
            <a:schemeClr val="bg2"/>
          </a:solidFill>
          <a:ln/>
        </p:spPr>
      </p:sp>
      <p:sp>
        <p:nvSpPr>
          <p:cNvPr id="10" name="Pill 338"/>
          <p:cNvSpPr txBox="1"/>
          <p:nvPr/>
        </p:nvSpPr>
        <p:spPr>
          <a:xfrm>
            <a:off x="713232" y="3017520"/>
            <a:ext cx="658368" cy="384048"/>
          </a:xfrm>
          <a:prstGeom prst="roundRect">
            <a:avLst>
              <a:gd name="adj" fmla="val 50000"/>
            </a:avLst>
          </a:prstGeom>
          <a:solidFill>
            <a:schemeClr val="accent4"/>
          </a:solidFill>
          <a:ln/>
        </p:spPr>
        <p:txBody>
          <a:bodyPr wrap="square" lIns="0" tIns="0" rIns="0" bIns="0" rtlCol="0" anchor="ctr"/>
          <a:lstStyle/>
          <a:p>
            <a:pPr algn="ctr" indent="0" marL="0">
              <a:buNone/>
            </a:pPr>
            <a:r>
              <a:rPr lang="en-US" sz="1400" b="1" dirty="0">
                <a:solidFill>
                  <a:schemeClr val="bg1"/>
                </a:solidFill>
              </a:rPr>
              <a:t>F</a:t>
            </a:r>
            <a:endParaRPr lang="en-US" sz="1400" dirty="0"/>
          </a:p>
        </p:txBody>
      </p:sp>
      <p:sp>
        <p:nvSpPr>
          <p:cNvPr id="11" name="Text 339"/>
          <p:cNvSpPr txBox="1"/>
          <p:nvPr/>
        </p:nvSpPr>
        <p:spPr>
          <a:xfrm>
            <a:off x="1536192" y="2907792"/>
            <a:ext cx="9923983" cy="603504"/>
          </a:xfrm>
          <a:prstGeom prst="rect">
            <a:avLst/>
          </a:prstGeom>
          <a:noFill/>
          <a:ln/>
        </p:spPr>
        <p:txBody>
          <a:bodyPr wrap="square" lIns="0" tIns="0" rIns="0" bIns="0" rtlCol="0" anchor="ctr"/>
          <a:lstStyle/>
          <a:p>
            <a:pPr indent="0" marL="0">
              <a:buNone/>
            </a:pPr>
            <a:r>
              <a:rPr lang="en-US" sz="1700" dirty="0">
                <a:solidFill>
                  <a:schemeClr val="tx1"/>
                </a:solidFill>
              </a:rPr>
              <a:t>After the Romans left, London entered a period of </a:t>
            </a:r>
            <a:pPr indent="0" marL="0">
              <a:buNone/>
            </a:pPr>
            <a:r>
              <a:rPr lang="en-US" sz="1700" b="1" dirty="0">
                <a:solidFill>
                  <a:schemeClr val="tx2"/>
                </a:solidFill>
              </a:rPr>
              <a:t>instability and decline</a:t>
            </a:r>
            <a:pPr indent="0" marL="0">
              <a:buNone/>
            </a:pPr>
            <a:r>
              <a:rPr lang="en-US" sz="1700" dirty="0">
                <a:solidFill>
                  <a:schemeClr val="tx1"/>
                </a:solidFill>
              </a:rPr>
              <a:t>. The Anglo-Saxons later re-established it.</a:t>
            </a:r>
            <a:endParaRPr lang="en-US" sz="1700" dirty="0"/>
          </a:p>
        </p:txBody>
      </p:sp>
      <p:sp>
        <p:nvSpPr>
          <p:cNvPr id="12" name="Card 340"/>
          <p:cNvSpPr/>
          <p:nvPr/>
        </p:nvSpPr>
        <p:spPr>
          <a:xfrm>
            <a:off x="548640" y="3575304"/>
            <a:ext cx="11094415" cy="603504"/>
          </a:xfrm>
          <a:prstGeom prst="roundRect">
            <a:avLst>
              <a:gd name="adj" fmla="val 15152"/>
            </a:avLst>
          </a:prstGeom>
          <a:solidFill>
            <a:schemeClr val="bg2"/>
          </a:solidFill>
          <a:ln/>
        </p:spPr>
      </p:sp>
      <p:sp>
        <p:nvSpPr>
          <p:cNvPr id="13" name="Pill 341"/>
          <p:cNvSpPr txBox="1"/>
          <p:nvPr/>
        </p:nvSpPr>
        <p:spPr>
          <a:xfrm>
            <a:off x="713232" y="3685032"/>
            <a:ext cx="658368" cy="384048"/>
          </a:xfrm>
          <a:prstGeom prst="roundRect">
            <a:avLst>
              <a:gd name="adj" fmla="val 50000"/>
            </a:avLst>
          </a:prstGeom>
          <a:solidFill>
            <a:schemeClr val="accent3"/>
          </a:solidFill>
          <a:ln/>
        </p:spPr>
        <p:txBody>
          <a:bodyPr wrap="square" lIns="0" tIns="0" rIns="0" bIns="0" rtlCol="0" anchor="ctr"/>
          <a:lstStyle/>
          <a:p>
            <a:pPr algn="ctr" indent="0" marL="0">
              <a:buNone/>
            </a:pPr>
            <a:r>
              <a:rPr lang="en-US" sz="1400" b="1" dirty="0">
                <a:solidFill>
                  <a:schemeClr val="bg1"/>
                </a:solidFill>
              </a:rPr>
              <a:t>T</a:t>
            </a:r>
            <a:endParaRPr lang="en-US" sz="1400" dirty="0"/>
          </a:p>
        </p:txBody>
      </p:sp>
      <p:sp>
        <p:nvSpPr>
          <p:cNvPr id="14" name="Text 342"/>
          <p:cNvSpPr txBox="1"/>
          <p:nvPr/>
        </p:nvSpPr>
        <p:spPr>
          <a:xfrm>
            <a:off x="1536192" y="3575304"/>
            <a:ext cx="9923983" cy="603504"/>
          </a:xfrm>
          <a:prstGeom prst="rect">
            <a:avLst/>
          </a:prstGeom>
          <a:noFill/>
          <a:ln/>
        </p:spPr>
        <p:txBody>
          <a:bodyPr wrap="square" lIns="0" tIns="0" rIns="0" bIns="0" rtlCol="0" anchor="ctr"/>
          <a:lstStyle/>
          <a:p>
            <a:pPr indent="0" marL="0">
              <a:buNone/>
            </a:pPr>
            <a:r>
              <a:rPr lang="en-US" sz="1700" dirty="0">
                <a:solidFill>
                  <a:schemeClr val="tx1"/>
                </a:solidFill>
              </a:rPr>
              <a:t>The Magna Carta limited royal power and laid the groundwork for modern democracy.</a:t>
            </a:r>
            <a:endParaRPr lang="en-US" sz="1700" dirty="0"/>
          </a:p>
        </p:txBody>
      </p:sp>
      <p:sp>
        <p:nvSpPr>
          <p:cNvPr id="15" name="Card 343"/>
          <p:cNvSpPr/>
          <p:nvPr/>
        </p:nvSpPr>
        <p:spPr>
          <a:xfrm>
            <a:off x="548640" y="4242816"/>
            <a:ext cx="11094415" cy="603504"/>
          </a:xfrm>
          <a:prstGeom prst="roundRect">
            <a:avLst>
              <a:gd name="adj" fmla="val 15152"/>
            </a:avLst>
          </a:prstGeom>
          <a:solidFill>
            <a:schemeClr val="bg2"/>
          </a:solidFill>
          <a:ln/>
        </p:spPr>
      </p:sp>
      <p:sp>
        <p:nvSpPr>
          <p:cNvPr id="16" name="Pill 344"/>
          <p:cNvSpPr txBox="1"/>
          <p:nvPr/>
        </p:nvSpPr>
        <p:spPr>
          <a:xfrm>
            <a:off x="713232" y="4352544"/>
            <a:ext cx="658368" cy="384048"/>
          </a:xfrm>
          <a:prstGeom prst="roundRect">
            <a:avLst>
              <a:gd name="adj" fmla="val 50000"/>
            </a:avLst>
          </a:prstGeom>
          <a:solidFill>
            <a:schemeClr val="accent3"/>
          </a:solidFill>
          <a:ln/>
        </p:spPr>
        <p:txBody>
          <a:bodyPr wrap="square" lIns="0" tIns="0" rIns="0" bIns="0" rtlCol="0" anchor="ctr"/>
          <a:lstStyle/>
          <a:p>
            <a:pPr algn="ctr" indent="0" marL="0">
              <a:buNone/>
            </a:pPr>
            <a:r>
              <a:rPr lang="en-US" sz="1400" b="1" dirty="0">
                <a:solidFill>
                  <a:schemeClr val="bg1"/>
                </a:solidFill>
              </a:rPr>
              <a:t>T</a:t>
            </a:r>
            <a:endParaRPr lang="en-US" sz="1400" dirty="0"/>
          </a:p>
        </p:txBody>
      </p:sp>
      <p:sp>
        <p:nvSpPr>
          <p:cNvPr id="17" name="Text 345"/>
          <p:cNvSpPr txBox="1"/>
          <p:nvPr/>
        </p:nvSpPr>
        <p:spPr>
          <a:xfrm>
            <a:off x="1536192" y="4242816"/>
            <a:ext cx="9923983" cy="603504"/>
          </a:xfrm>
          <a:prstGeom prst="rect">
            <a:avLst/>
          </a:prstGeom>
          <a:noFill/>
          <a:ln/>
        </p:spPr>
        <p:txBody>
          <a:bodyPr wrap="square" lIns="0" tIns="0" rIns="0" bIns="0" rtlCol="0" anchor="ctr"/>
          <a:lstStyle/>
          <a:p>
            <a:pPr indent="0" marL="0">
              <a:buNone/>
            </a:pPr>
            <a:r>
              <a:rPr lang="en-US" sz="1700" dirty="0">
                <a:solidFill>
                  <a:schemeClr val="tx1"/>
                </a:solidFill>
              </a:rPr>
              <a:t>The plague struck in 1665 and the fire in 1666.</a:t>
            </a:r>
            <a:endParaRPr lang="en-US" sz="1700" dirty="0"/>
          </a:p>
        </p:txBody>
      </p:sp>
      <p:sp>
        <p:nvSpPr>
          <p:cNvPr id="18" name="Card 346"/>
          <p:cNvSpPr/>
          <p:nvPr/>
        </p:nvSpPr>
        <p:spPr>
          <a:xfrm>
            <a:off x="548640" y="4910328"/>
            <a:ext cx="11094415" cy="603504"/>
          </a:xfrm>
          <a:prstGeom prst="roundRect">
            <a:avLst>
              <a:gd name="adj" fmla="val 15152"/>
            </a:avLst>
          </a:prstGeom>
          <a:solidFill>
            <a:schemeClr val="bg2"/>
          </a:solidFill>
          <a:ln/>
        </p:spPr>
      </p:sp>
      <p:sp>
        <p:nvSpPr>
          <p:cNvPr id="19" name="Pill 347"/>
          <p:cNvSpPr txBox="1"/>
          <p:nvPr/>
        </p:nvSpPr>
        <p:spPr>
          <a:xfrm>
            <a:off x="713232" y="5020056"/>
            <a:ext cx="658368" cy="384048"/>
          </a:xfrm>
          <a:prstGeom prst="roundRect">
            <a:avLst>
              <a:gd name="adj" fmla="val 50000"/>
            </a:avLst>
          </a:prstGeom>
          <a:solidFill>
            <a:schemeClr val="accent6"/>
          </a:solidFill>
          <a:ln/>
        </p:spPr>
        <p:txBody>
          <a:bodyPr wrap="square" lIns="0" tIns="0" rIns="0" bIns="0" rtlCol="0" anchor="ctr"/>
          <a:lstStyle/>
          <a:p>
            <a:pPr algn="ctr" indent="0" marL="0">
              <a:buNone/>
            </a:pPr>
            <a:r>
              <a:rPr lang="en-US" sz="1400" b="1" dirty="0">
                <a:solidFill>
                  <a:schemeClr val="bg1"/>
                </a:solidFill>
              </a:rPr>
              <a:t>NG</a:t>
            </a:r>
            <a:endParaRPr lang="en-US" sz="1400" dirty="0"/>
          </a:p>
        </p:txBody>
      </p:sp>
      <p:sp>
        <p:nvSpPr>
          <p:cNvPr id="20" name="Text 348"/>
          <p:cNvSpPr txBox="1"/>
          <p:nvPr/>
        </p:nvSpPr>
        <p:spPr>
          <a:xfrm>
            <a:off x="1536192" y="4910328"/>
            <a:ext cx="9923983" cy="603504"/>
          </a:xfrm>
          <a:prstGeom prst="rect">
            <a:avLst/>
          </a:prstGeom>
          <a:noFill/>
          <a:ln/>
        </p:spPr>
        <p:txBody>
          <a:bodyPr wrap="square" lIns="0" tIns="0" rIns="0" bIns="0" rtlCol="0" anchor="ctr"/>
          <a:lstStyle/>
          <a:p>
            <a:pPr indent="0" marL="0">
              <a:buNone/>
            </a:pPr>
            <a:r>
              <a:rPr lang="en-US" sz="1700" dirty="0">
                <a:solidFill>
                  <a:schemeClr val="tx1"/>
                </a:solidFill>
              </a:rPr>
              <a:t>The video covers London's role in empire, but it does not say the empire was the world's largest.</a:t>
            </a:r>
            <a:endParaRPr lang="en-US" sz="1700" dirty="0"/>
          </a:p>
        </p:txBody>
      </p:sp>
      <p:sp>
        <p:nvSpPr>
          <p:cNvPr id="21" name="Card 349"/>
          <p:cNvSpPr/>
          <p:nvPr/>
        </p:nvSpPr>
        <p:spPr>
          <a:xfrm>
            <a:off x="548640" y="5577840"/>
            <a:ext cx="11094415" cy="603504"/>
          </a:xfrm>
          <a:prstGeom prst="roundRect">
            <a:avLst>
              <a:gd name="adj" fmla="val 15152"/>
            </a:avLst>
          </a:prstGeom>
          <a:solidFill>
            <a:schemeClr val="bg2"/>
          </a:solidFill>
          <a:ln/>
        </p:spPr>
      </p:sp>
      <p:sp>
        <p:nvSpPr>
          <p:cNvPr id="22" name="Pill 350"/>
          <p:cNvSpPr txBox="1"/>
          <p:nvPr/>
        </p:nvSpPr>
        <p:spPr>
          <a:xfrm>
            <a:off x="713232" y="5687568"/>
            <a:ext cx="658368" cy="384048"/>
          </a:xfrm>
          <a:prstGeom prst="roundRect">
            <a:avLst>
              <a:gd name="adj" fmla="val 50000"/>
            </a:avLst>
          </a:prstGeom>
          <a:solidFill>
            <a:schemeClr val="accent6"/>
          </a:solidFill>
          <a:ln/>
        </p:spPr>
        <p:txBody>
          <a:bodyPr wrap="square" lIns="0" tIns="0" rIns="0" bIns="0" rtlCol="0" anchor="ctr"/>
          <a:lstStyle/>
          <a:p>
            <a:pPr algn="ctr" indent="0" marL="0">
              <a:buNone/>
            </a:pPr>
            <a:r>
              <a:rPr lang="en-US" sz="1400" b="1" dirty="0">
                <a:solidFill>
                  <a:schemeClr val="bg1"/>
                </a:solidFill>
              </a:rPr>
              <a:t>NG</a:t>
            </a:r>
            <a:endParaRPr lang="en-US" sz="1400" dirty="0"/>
          </a:p>
        </p:txBody>
      </p:sp>
      <p:sp>
        <p:nvSpPr>
          <p:cNvPr id="23" name="Text 351"/>
          <p:cNvSpPr txBox="1"/>
          <p:nvPr/>
        </p:nvSpPr>
        <p:spPr>
          <a:xfrm>
            <a:off x="1536192" y="5577840"/>
            <a:ext cx="9923983" cy="603504"/>
          </a:xfrm>
          <a:prstGeom prst="rect">
            <a:avLst/>
          </a:prstGeom>
          <a:noFill/>
          <a:ln/>
        </p:spPr>
        <p:txBody>
          <a:bodyPr wrap="square" lIns="0" tIns="0" rIns="0" bIns="0" rtlCol="0" anchor="ctr"/>
          <a:lstStyle/>
          <a:p>
            <a:pPr indent="0" marL="0">
              <a:buNone/>
            </a:pPr>
            <a:r>
              <a:rPr lang="en-US" sz="1700" dirty="0">
                <a:solidFill>
                  <a:schemeClr val="tx1"/>
                </a:solidFill>
              </a:rPr>
              <a:t>The video does not compare the damage of the Blitz with the damage of the Great Fire.</a:t>
            </a:r>
            <a:endParaRPr lang="en-US" sz="1700" dirty="0"/>
          </a:p>
        </p:txBody>
      </p:sp>
      <p:sp>
        <p:nvSpPr>
          <p:cNvPr id="25" name="Slide Number Placeholder 0"/>
          <p:cNvSpPr>
            <a:spLocks noGrp="1"/>
          </p:cNvSpPr>
          <p:nvPr>
            <p:ph type="sldNum" sz="quarter" idx="4294967295"/>
          </p:nvPr>
        </p:nvSpPr>
        <p:spPr>
          <a:xfrm>
            <a:off x="10728655" y="6400800"/>
            <a:ext cx="9144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1"/>
          <p:cNvSpPr/>
          <p:nvPr>
            <p:ph idx="101" type="body" hasCustomPrompt="1"/>
          </p:nvPr>
        </p:nvSpPr>
        <p:spPr>
          <a:xfrm>
            <a:off x="548640" y="329184"/>
            <a:ext cx="7772400" cy="329184"/>
          </a:xfrm>
          <a:prstGeom prst="rect">
            <a:avLst/>
          </a:prstGeom>
          <a:noFill/>
          <a:ln/>
        </p:spPr>
        <p:txBody>
          <a:bodyPr wrap="square" lIns="0" tIns="0" rIns="0" bIns="0" rtlCol="0" anchor="ctr"/>
          <a:lstStyle/>
          <a:p>
            <a:pPr indent="0" marL="0">
              <a:buNone/>
            </a:pPr>
            <a:r>
              <a:rPr lang="en-US" sz="1300" b="1" spc="200" kern="0" dirty="0">
                <a:solidFill>
                  <a:schemeClr val="accent1"/>
                </a:solidFill>
              </a:rPr>
              <a:t>D  ·  GRAMMAR FOCUS</a:t>
            </a:r>
            <a:endParaRPr lang="en-US" sz="1300" dirty="0"/>
          </a:p>
        </p:txBody>
      </p:sp>
      <p:sp>
        <p:nvSpPr>
          <p:cNvPr id="3" name="Text 1"/>
          <p:cNvSpPr/>
          <p:nvPr>
            <p:ph idx="102" type="title" hasCustomPrompt="1"/>
          </p:nvPr>
        </p:nvSpPr>
        <p:spPr>
          <a:xfrm>
            <a:off x="548640" y="676656"/>
            <a:ext cx="11094415" cy="749808"/>
          </a:xfrm>
          <a:prstGeom prst="rect">
            <a:avLst/>
          </a:prstGeom>
          <a:noFill/>
          <a:ln/>
        </p:spPr>
        <p:txBody>
          <a:bodyPr wrap="square" lIns="0" tIns="0" rIns="0" bIns="0" rtlCol="0" anchor="ctr"/>
          <a:lstStyle/>
          <a:p>
            <a:pPr algn="l" indent="0" marL="0">
              <a:buNone/>
            </a:pPr>
            <a:r>
              <a:rPr lang="en-US" sz="3400" b="1" dirty="0">
                <a:solidFill>
                  <a:schemeClr val="tx2"/>
                </a:solidFill>
              </a:rPr>
              <a:t>What does this sentence mean?</a:t>
            </a:r>
            <a:endParaRPr lang="en-US" sz="3400" dirty="0"/>
          </a:p>
        </p:txBody>
      </p:sp>
      <p:sp>
        <p:nvSpPr>
          <p:cNvPr id="4" name="Text 1"/>
          <p:cNvSpPr/>
          <p:nvPr>
            <p:ph idx="103" type="body" hasCustomPrompt="1"/>
          </p:nvPr>
        </p:nvSpPr>
        <p:spPr>
          <a:xfrm>
            <a:off x="548640" y="1463040"/>
            <a:ext cx="11094415" cy="640080"/>
          </a:xfrm>
          <a:prstGeom prst="rect">
            <a:avLst/>
          </a:prstGeom>
          <a:noFill/>
          <a:ln/>
        </p:spPr>
        <p:txBody>
          <a:bodyPr wrap="square" lIns="0" tIns="0" rIns="0" bIns="0" rtlCol="0" anchor="t"/>
          <a:lstStyle/>
          <a:p>
            <a:pPr indent="0" marL="0">
              <a:buNone/>
            </a:pPr>
            <a:r>
              <a:rPr lang="en-US" sz="1800" dirty="0">
                <a:solidFill>
                  <a:schemeClr val="tx1"/>
                </a:solidFill>
              </a:rPr>
              <a:t>Answer the four questions with your partner.</a:t>
            </a:r>
            <a:endParaRPr lang="en-US" sz="1800" dirty="0"/>
          </a:p>
        </p:txBody>
      </p:sp>
      <p:sp>
        <p:nvSpPr>
          <p:cNvPr id="6" name="Pill 352"/>
          <p:cNvSpPr txBox="1"/>
          <p:nvPr/>
        </p:nvSpPr>
        <p:spPr>
          <a:xfrm>
            <a:off x="8671255" y="274320"/>
            <a:ext cx="2971800" cy="384048"/>
          </a:xfrm>
          <a:prstGeom prst="roundRect">
            <a:avLst>
              <a:gd name="adj" fmla="val 50000"/>
            </a:avLst>
          </a:prstGeom>
          <a:solidFill>
            <a:schemeClr val="bg2"/>
          </a:solidFill>
          <a:ln/>
        </p:spPr>
        <p:txBody>
          <a:bodyPr wrap="square" lIns="0" tIns="0" rIns="0" bIns="0" rtlCol="0" anchor="ctr"/>
          <a:lstStyle/>
          <a:p>
            <a:pPr algn="ctr" indent="0" marL="0">
              <a:buNone/>
            </a:pPr>
            <a:r>
              <a:rPr lang="en-US" sz="1300" b="1" dirty="0">
                <a:solidFill>
                  <a:schemeClr val="tx2"/>
                </a:solidFill>
              </a:rPr>
              <a:t>Pairs, then class  ·  2 min</a:t>
            </a:r>
            <a:endParaRPr lang="en-US" sz="1300" dirty="0"/>
          </a:p>
        </p:txBody>
      </p:sp>
      <p:sp>
        <p:nvSpPr>
          <p:cNvPr id="7" name="Card 353"/>
          <p:cNvSpPr/>
          <p:nvPr/>
        </p:nvSpPr>
        <p:spPr>
          <a:xfrm>
            <a:off x="548640" y="2240280"/>
            <a:ext cx="11094415" cy="1463040"/>
          </a:xfrm>
          <a:prstGeom prst="roundRect">
            <a:avLst>
              <a:gd name="adj" fmla="val 6250"/>
            </a:avLst>
          </a:prstGeom>
          <a:solidFill>
            <a:schemeClr val="tx2"/>
          </a:solidFill>
          <a:ln/>
        </p:spPr>
      </p:sp>
      <p:sp>
        <p:nvSpPr>
          <p:cNvPr id="8" name="Text 354"/>
          <p:cNvSpPr txBox="1"/>
          <p:nvPr/>
        </p:nvSpPr>
        <p:spPr>
          <a:xfrm>
            <a:off x="1005840" y="2240280"/>
            <a:ext cx="10180015" cy="1463040"/>
          </a:xfrm>
          <a:prstGeom prst="rect">
            <a:avLst/>
          </a:prstGeom>
          <a:noFill/>
          <a:ln/>
        </p:spPr>
        <p:txBody>
          <a:bodyPr wrap="square" lIns="0" tIns="0" rIns="0" bIns="0" rtlCol="0" anchor="ctr"/>
          <a:lstStyle/>
          <a:p>
            <a:pPr indent="0" marL="0">
              <a:buNone/>
            </a:pPr>
            <a:r>
              <a:rPr lang="en-US" sz="2600" i="1" dirty="0">
                <a:solidFill>
                  <a:schemeClr val="bg1"/>
                </a:solidFill>
              </a:rPr>
              <a:t>“If the Normans hadn't invaded in 1066, English might have developed very differently.”</a:t>
            </a:r>
            <a:endParaRPr lang="en-US" sz="2600" dirty="0"/>
          </a:p>
        </p:txBody>
      </p:sp>
      <p:sp>
        <p:nvSpPr>
          <p:cNvPr id="9" name="Card 355"/>
          <p:cNvSpPr/>
          <p:nvPr/>
        </p:nvSpPr>
        <p:spPr>
          <a:xfrm>
            <a:off x="548640" y="3977640"/>
            <a:ext cx="2567864" cy="2194560"/>
          </a:xfrm>
          <a:prstGeom prst="roundRect">
            <a:avLst>
              <a:gd name="adj" fmla="val 4167"/>
            </a:avLst>
          </a:prstGeom>
          <a:solidFill>
            <a:schemeClr val="bg2"/>
          </a:solidFill>
          <a:ln/>
        </p:spPr>
      </p:sp>
      <p:sp>
        <p:nvSpPr>
          <p:cNvPr id="10" name="Badge 356"/>
          <p:cNvSpPr txBox="1"/>
          <p:nvPr/>
        </p:nvSpPr>
        <p:spPr>
          <a:xfrm>
            <a:off x="822960" y="4251960"/>
            <a:ext cx="502920" cy="502920"/>
          </a:xfrm>
          <a:prstGeom prst="ellipse">
            <a:avLst/>
          </a:prstGeom>
          <a:solidFill>
            <a:schemeClr val="accent1"/>
          </a:solidFill>
          <a:ln/>
        </p:spPr>
        <p:txBody>
          <a:bodyPr wrap="square" lIns="0" tIns="0" rIns="0" bIns="0" rtlCol="0" anchor="ctr"/>
          <a:lstStyle/>
          <a:p>
            <a:pPr algn="ctr" indent="0" marL="0">
              <a:buNone/>
            </a:pPr>
            <a:r>
              <a:rPr lang="en-US" sz="1700" b="1" dirty="0">
                <a:solidFill>
                  <a:schemeClr val="bg1"/>
                </a:solidFill>
              </a:rPr>
              <a:t>1</a:t>
            </a:r>
            <a:endParaRPr lang="en-US" sz="1700" dirty="0"/>
          </a:p>
        </p:txBody>
      </p:sp>
      <p:sp>
        <p:nvSpPr>
          <p:cNvPr id="11" name="Text 357"/>
          <p:cNvSpPr txBox="1"/>
          <p:nvPr/>
        </p:nvSpPr>
        <p:spPr>
          <a:xfrm>
            <a:off x="822960" y="4892040"/>
            <a:ext cx="2019224" cy="1143000"/>
          </a:xfrm>
          <a:prstGeom prst="rect">
            <a:avLst/>
          </a:prstGeom>
          <a:noFill/>
          <a:ln/>
        </p:spPr>
        <p:txBody>
          <a:bodyPr wrap="square" lIns="0" tIns="0" rIns="0" bIns="0" rtlCol="0" anchor="t"/>
          <a:lstStyle/>
          <a:p>
            <a:pPr indent="0" marL="0">
              <a:buNone/>
            </a:pPr>
            <a:r>
              <a:rPr lang="en-US" sz="1900" b="1" dirty="0">
                <a:solidFill>
                  <a:schemeClr val="tx2"/>
                </a:solidFill>
              </a:rPr>
              <a:t>Did the Normans invade?</a:t>
            </a:r>
            <a:endParaRPr lang="en-US" sz="1900" dirty="0"/>
          </a:p>
        </p:txBody>
      </p:sp>
      <p:sp>
        <p:nvSpPr>
          <p:cNvPr id="12" name="Card 358"/>
          <p:cNvSpPr/>
          <p:nvPr/>
        </p:nvSpPr>
        <p:spPr>
          <a:xfrm>
            <a:off x="3390824" y="3977640"/>
            <a:ext cx="2567864" cy="2194560"/>
          </a:xfrm>
          <a:prstGeom prst="roundRect">
            <a:avLst>
              <a:gd name="adj" fmla="val 4167"/>
            </a:avLst>
          </a:prstGeom>
          <a:solidFill>
            <a:schemeClr val="bg2"/>
          </a:solidFill>
          <a:ln/>
        </p:spPr>
      </p:sp>
      <p:sp>
        <p:nvSpPr>
          <p:cNvPr id="13" name="Badge 359"/>
          <p:cNvSpPr txBox="1"/>
          <p:nvPr/>
        </p:nvSpPr>
        <p:spPr>
          <a:xfrm>
            <a:off x="3665144" y="4251960"/>
            <a:ext cx="502920" cy="502920"/>
          </a:xfrm>
          <a:prstGeom prst="ellipse">
            <a:avLst/>
          </a:prstGeom>
          <a:solidFill>
            <a:schemeClr val="accent1"/>
          </a:solidFill>
          <a:ln/>
        </p:spPr>
        <p:txBody>
          <a:bodyPr wrap="square" lIns="0" tIns="0" rIns="0" bIns="0" rtlCol="0" anchor="ctr"/>
          <a:lstStyle/>
          <a:p>
            <a:pPr algn="ctr" indent="0" marL="0">
              <a:buNone/>
            </a:pPr>
            <a:r>
              <a:rPr lang="en-US" sz="1700" b="1" dirty="0">
                <a:solidFill>
                  <a:schemeClr val="bg1"/>
                </a:solidFill>
              </a:rPr>
              <a:t>2</a:t>
            </a:r>
            <a:endParaRPr lang="en-US" sz="1700" dirty="0"/>
          </a:p>
        </p:txBody>
      </p:sp>
      <p:sp>
        <p:nvSpPr>
          <p:cNvPr id="14" name="Text 360"/>
          <p:cNvSpPr txBox="1"/>
          <p:nvPr/>
        </p:nvSpPr>
        <p:spPr>
          <a:xfrm>
            <a:off x="3665144" y="4892040"/>
            <a:ext cx="2019224" cy="1143000"/>
          </a:xfrm>
          <a:prstGeom prst="rect">
            <a:avLst/>
          </a:prstGeom>
          <a:noFill/>
          <a:ln/>
        </p:spPr>
        <p:txBody>
          <a:bodyPr wrap="square" lIns="0" tIns="0" rIns="0" bIns="0" rtlCol="0" anchor="t"/>
          <a:lstStyle/>
          <a:p>
            <a:pPr indent="0" marL="0">
              <a:buNone/>
            </a:pPr>
            <a:r>
              <a:rPr lang="en-US" sz="1900" b="1" dirty="0">
                <a:solidFill>
                  <a:schemeClr val="tx2"/>
                </a:solidFill>
              </a:rPr>
              <a:t>Did English develop differently?</a:t>
            </a:r>
            <a:endParaRPr lang="en-US" sz="1900" dirty="0"/>
          </a:p>
        </p:txBody>
      </p:sp>
      <p:sp>
        <p:nvSpPr>
          <p:cNvPr id="15" name="Card 361"/>
          <p:cNvSpPr/>
          <p:nvPr/>
        </p:nvSpPr>
        <p:spPr>
          <a:xfrm>
            <a:off x="6233008" y="3977640"/>
            <a:ext cx="2567864" cy="2194560"/>
          </a:xfrm>
          <a:prstGeom prst="roundRect">
            <a:avLst>
              <a:gd name="adj" fmla="val 4167"/>
            </a:avLst>
          </a:prstGeom>
          <a:solidFill>
            <a:schemeClr val="bg2"/>
          </a:solidFill>
          <a:ln/>
        </p:spPr>
      </p:sp>
      <p:sp>
        <p:nvSpPr>
          <p:cNvPr id="16" name="Badge 362"/>
          <p:cNvSpPr txBox="1"/>
          <p:nvPr/>
        </p:nvSpPr>
        <p:spPr>
          <a:xfrm>
            <a:off x="6507328" y="4251960"/>
            <a:ext cx="502920" cy="502920"/>
          </a:xfrm>
          <a:prstGeom prst="ellipse">
            <a:avLst/>
          </a:prstGeom>
          <a:solidFill>
            <a:schemeClr val="accent1"/>
          </a:solidFill>
          <a:ln/>
        </p:spPr>
        <p:txBody>
          <a:bodyPr wrap="square" lIns="0" tIns="0" rIns="0" bIns="0" rtlCol="0" anchor="ctr"/>
          <a:lstStyle/>
          <a:p>
            <a:pPr algn="ctr" indent="0" marL="0">
              <a:buNone/>
            </a:pPr>
            <a:r>
              <a:rPr lang="en-US" sz="1700" b="1" dirty="0">
                <a:solidFill>
                  <a:schemeClr val="bg1"/>
                </a:solidFill>
              </a:rPr>
              <a:t>3</a:t>
            </a:r>
            <a:endParaRPr lang="en-US" sz="1700" dirty="0"/>
          </a:p>
        </p:txBody>
      </p:sp>
      <p:sp>
        <p:nvSpPr>
          <p:cNvPr id="17" name="Text 363"/>
          <p:cNvSpPr txBox="1"/>
          <p:nvPr/>
        </p:nvSpPr>
        <p:spPr>
          <a:xfrm>
            <a:off x="6507328" y="4892040"/>
            <a:ext cx="2019224" cy="1143000"/>
          </a:xfrm>
          <a:prstGeom prst="rect">
            <a:avLst/>
          </a:prstGeom>
          <a:noFill/>
          <a:ln/>
        </p:spPr>
        <p:txBody>
          <a:bodyPr wrap="square" lIns="0" tIns="0" rIns="0" bIns="0" rtlCol="0" anchor="t"/>
          <a:lstStyle/>
          <a:p>
            <a:pPr indent="0" marL="0">
              <a:buNone/>
            </a:pPr>
            <a:r>
              <a:rPr lang="en-US" sz="1900" b="1" dirty="0">
                <a:solidFill>
                  <a:schemeClr val="tx2"/>
                </a:solidFill>
              </a:rPr>
              <a:t>Are we talking about the past or the present?</a:t>
            </a:r>
            <a:endParaRPr lang="en-US" sz="1900" dirty="0"/>
          </a:p>
        </p:txBody>
      </p:sp>
      <p:sp>
        <p:nvSpPr>
          <p:cNvPr id="18" name="Card 364"/>
          <p:cNvSpPr/>
          <p:nvPr/>
        </p:nvSpPr>
        <p:spPr>
          <a:xfrm>
            <a:off x="9075191" y="3977640"/>
            <a:ext cx="2567864" cy="2194560"/>
          </a:xfrm>
          <a:prstGeom prst="roundRect">
            <a:avLst>
              <a:gd name="adj" fmla="val 4167"/>
            </a:avLst>
          </a:prstGeom>
          <a:solidFill>
            <a:schemeClr val="bg2"/>
          </a:solidFill>
          <a:ln/>
        </p:spPr>
      </p:sp>
      <p:sp>
        <p:nvSpPr>
          <p:cNvPr id="19" name="Badge 365"/>
          <p:cNvSpPr txBox="1"/>
          <p:nvPr/>
        </p:nvSpPr>
        <p:spPr>
          <a:xfrm>
            <a:off x="9349511" y="4251960"/>
            <a:ext cx="502920" cy="502920"/>
          </a:xfrm>
          <a:prstGeom prst="ellipse">
            <a:avLst/>
          </a:prstGeom>
          <a:solidFill>
            <a:schemeClr val="accent1"/>
          </a:solidFill>
          <a:ln/>
        </p:spPr>
        <p:txBody>
          <a:bodyPr wrap="square" lIns="0" tIns="0" rIns="0" bIns="0" rtlCol="0" anchor="ctr"/>
          <a:lstStyle/>
          <a:p>
            <a:pPr algn="ctr" indent="0" marL="0">
              <a:buNone/>
            </a:pPr>
            <a:r>
              <a:rPr lang="en-US" sz="1700" b="1" dirty="0">
                <a:solidFill>
                  <a:schemeClr val="bg1"/>
                </a:solidFill>
              </a:rPr>
              <a:t>4</a:t>
            </a:r>
            <a:endParaRPr lang="en-US" sz="1700" dirty="0"/>
          </a:p>
        </p:txBody>
      </p:sp>
      <p:sp>
        <p:nvSpPr>
          <p:cNvPr id="20" name="Text 366"/>
          <p:cNvSpPr txBox="1"/>
          <p:nvPr/>
        </p:nvSpPr>
        <p:spPr>
          <a:xfrm>
            <a:off x="9349511" y="4892040"/>
            <a:ext cx="2019224" cy="1143000"/>
          </a:xfrm>
          <a:prstGeom prst="rect">
            <a:avLst/>
          </a:prstGeom>
          <a:noFill/>
          <a:ln/>
        </p:spPr>
        <p:txBody>
          <a:bodyPr wrap="square" lIns="0" tIns="0" rIns="0" bIns="0" rtlCol="0" anchor="t"/>
          <a:lstStyle/>
          <a:p>
            <a:pPr indent="0" marL="0">
              <a:buNone/>
            </a:pPr>
            <a:r>
              <a:rPr lang="en-US" sz="1900" b="1" dirty="0">
                <a:solidFill>
                  <a:schemeClr val="tx2"/>
                </a:solidFill>
              </a:rPr>
              <a:t>Is the situation real or imagined?</a:t>
            </a:r>
            <a:endParaRPr lang="en-US" sz="1900" dirty="0"/>
          </a:p>
        </p:txBody>
      </p:sp>
      <p:sp>
        <p:nvSpPr>
          <p:cNvPr id="25" name="Slide Number Placeholder 0"/>
          <p:cNvSpPr>
            <a:spLocks noGrp="1"/>
          </p:cNvSpPr>
          <p:nvPr>
            <p:ph type="sldNum" sz="quarter" idx="4294967295"/>
          </p:nvPr>
        </p:nvSpPr>
        <p:spPr>
          <a:xfrm>
            <a:off x="10728655" y="6400800"/>
            <a:ext cx="9144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1"/>
          <p:cNvSpPr/>
          <p:nvPr>
            <p:ph idx="101" type="body" hasCustomPrompt="1"/>
          </p:nvPr>
        </p:nvSpPr>
        <p:spPr>
          <a:xfrm>
            <a:off x="548640" y="329184"/>
            <a:ext cx="7772400" cy="329184"/>
          </a:xfrm>
          <a:prstGeom prst="rect">
            <a:avLst/>
          </a:prstGeom>
          <a:noFill/>
          <a:ln/>
        </p:spPr>
        <p:txBody>
          <a:bodyPr wrap="square" lIns="0" tIns="0" rIns="0" bIns="0" rtlCol="0" anchor="ctr"/>
          <a:lstStyle/>
          <a:p>
            <a:pPr indent="0" marL="0">
              <a:buNone/>
            </a:pPr>
            <a:r>
              <a:rPr lang="en-US" sz="1300" b="1" spc="200" kern="0" dirty="0">
                <a:solidFill>
                  <a:schemeClr val="accent1"/>
                </a:solidFill>
              </a:rPr>
              <a:t>D  ·  GRAMMAR FOCUS</a:t>
            </a:r>
            <a:endParaRPr lang="en-US" sz="1300" dirty="0"/>
          </a:p>
        </p:txBody>
      </p:sp>
      <p:sp>
        <p:nvSpPr>
          <p:cNvPr id="3" name="Text 1"/>
          <p:cNvSpPr/>
          <p:nvPr>
            <p:ph idx="102" type="title" hasCustomPrompt="1"/>
          </p:nvPr>
        </p:nvSpPr>
        <p:spPr>
          <a:xfrm>
            <a:off x="548640" y="676656"/>
            <a:ext cx="11094415" cy="749808"/>
          </a:xfrm>
          <a:prstGeom prst="rect">
            <a:avLst/>
          </a:prstGeom>
          <a:noFill/>
          <a:ln/>
        </p:spPr>
        <p:txBody>
          <a:bodyPr wrap="square" lIns="0" tIns="0" rIns="0" bIns="0" rtlCol="0" anchor="ctr"/>
          <a:lstStyle/>
          <a:p>
            <a:pPr algn="l" indent="0" marL="0">
              <a:buNone/>
            </a:pPr>
            <a:r>
              <a:rPr lang="en-US" sz="3400" b="1" dirty="0">
                <a:solidFill>
                  <a:schemeClr val="tx2"/>
                </a:solidFill>
              </a:rPr>
              <a:t>The third conditional</a:t>
            </a:r>
            <a:endParaRPr lang="en-US" sz="3400" dirty="0"/>
          </a:p>
        </p:txBody>
      </p:sp>
      <p:sp>
        <p:nvSpPr>
          <p:cNvPr id="4" name="Text 1"/>
          <p:cNvSpPr/>
          <p:nvPr>
            <p:ph idx="103" type="body" hasCustomPrompt="1"/>
          </p:nvPr>
        </p:nvSpPr>
        <p:spPr>
          <a:xfrm>
            <a:off x="548640" y="1463040"/>
            <a:ext cx="11094415" cy="640080"/>
          </a:xfrm>
          <a:prstGeom prst="rect">
            <a:avLst/>
          </a:prstGeom>
          <a:noFill/>
          <a:ln/>
        </p:spPr>
        <p:txBody>
          <a:bodyPr wrap="square" lIns="0" tIns="0" rIns="0" bIns="0" rtlCol="0" anchor="t"/>
          <a:lstStyle/>
          <a:p>
            <a:pPr indent="0" marL="0">
              <a:buNone/>
            </a:pPr>
            <a:r>
              <a:rPr lang="en-US" sz="1800" dirty="0">
                <a:solidFill>
                  <a:schemeClr val="tx1"/>
                </a:solidFill>
              </a:rPr>
              <a:t>Imaginary situations in the past: things that did not happen, and the results they would have had.</a:t>
            </a:r>
            <a:endParaRPr lang="en-US" sz="1800" dirty="0"/>
          </a:p>
        </p:txBody>
      </p:sp>
      <p:sp>
        <p:nvSpPr>
          <p:cNvPr id="6" name="Card 367"/>
          <p:cNvSpPr/>
          <p:nvPr/>
        </p:nvSpPr>
        <p:spPr>
          <a:xfrm>
            <a:off x="548640" y="2240280"/>
            <a:ext cx="5257800" cy="1234440"/>
          </a:xfrm>
          <a:prstGeom prst="roundRect">
            <a:avLst>
              <a:gd name="adj" fmla="val 7407"/>
            </a:avLst>
          </a:prstGeom>
          <a:solidFill>
            <a:schemeClr val="accent1"/>
          </a:solidFill>
          <a:ln/>
        </p:spPr>
      </p:sp>
      <p:sp>
        <p:nvSpPr>
          <p:cNvPr id="7" name="Text 368"/>
          <p:cNvSpPr txBox="1"/>
          <p:nvPr/>
        </p:nvSpPr>
        <p:spPr>
          <a:xfrm>
            <a:off x="822960" y="2240280"/>
            <a:ext cx="4709160" cy="1234440"/>
          </a:xfrm>
          <a:prstGeom prst="rect">
            <a:avLst/>
          </a:prstGeom>
          <a:noFill/>
          <a:ln/>
        </p:spPr>
        <p:txBody>
          <a:bodyPr wrap="square" lIns="0" tIns="0" rIns="0" bIns="0" rtlCol="0" anchor="ctr"/>
          <a:lstStyle/>
          <a:p>
            <a:pPr indent="0" marL="0">
              <a:buNone/>
            </a:pPr>
            <a:r>
              <a:rPr lang="en-US" sz="1200" b="1" spc="150" kern="0" dirty="0">
                <a:solidFill>
                  <a:schemeClr val="bg1"/>
                </a:solidFill>
              </a:rPr>
              <a:t>THE IMAGINED PAST</a:t>
            </a:r>
            <a:endParaRPr lang="en-US" sz="1600" dirty="0"/>
          </a:p>
          <a:p>
            <a:pPr indent="0" marL="0">
              <a:buNone/>
            </a:pPr>
            <a:r>
              <a:rPr lang="en-US" sz="2000" b="1" dirty="0">
                <a:solidFill>
                  <a:schemeClr val="bg1"/>
                </a:solidFill>
              </a:rPr>
              <a:t>If + subject + had (not) + past participle</a:t>
            </a:r>
            <a:endParaRPr lang="en-US" sz="1600" dirty="0"/>
          </a:p>
        </p:txBody>
      </p:sp>
      <p:sp>
        <p:nvSpPr>
          <p:cNvPr id="8" name="Text 369"/>
          <p:cNvSpPr txBox="1"/>
          <p:nvPr/>
        </p:nvSpPr>
        <p:spPr>
          <a:xfrm>
            <a:off x="5806440" y="2240280"/>
            <a:ext cx="411480" cy="1234440"/>
          </a:xfrm>
          <a:prstGeom prst="rect">
            <a:avLst/>
          </a:prstGeom>
          <a:noFill/>
          <a:ln/>
        </p:spPr>
        <p:txBody>
          <a:bodyPr wrap="square" lIns="0" tIns="0" rIns="0" bIns="0" rtlCol="0" anchor="ctr"/>
          <a:lstStyle/>
          <a:p>
            <a:pPr algn="ctr" indent="0" marL="0">
              <a:buNone/>
            </a:pPr>
            <a:r>
              <a:rPr lang="en-US" sz="4000" b="1" dirty="0">
                <a:solidFill>
                  <a:schemeClr val="tx2"/>
                </a:solidFill>
              </a:rPr>
              <a:t>,</a:t>
            </a:r>
            <a:endParaRPr lang="en-US" sz="4000" dirty="0"/>
          </a:p>
        </p:txBody>
      </p:sp>
      <p:sp>
        <p:nvSpPr>
          <p:cNvPr id="9" name="Card 370"/>
          <p:cNvSpPr/>
          <p:nvPr/>
        </p:nvSpPr>
        <p:spPr>
          <a:xfrm>
            <a:off x="6217920" y="2240280"/>
            <a:ext cx="5425135" cy="1234440"/>
          </a:xfrm>
          <a:prstGeom prst="roundRect">
            <a:avLst>
              <a:gd name="adj" fmla="val 7407"/>
            </a:avLst>
          </a:prstGeom>
          <a:solidFill>
            <a:schemeClr val="accent5"/>
          </a:solidFill>
          <a:ln/>
        </p:spPr>
      </p:sp>
      <p:sp>
        <p:nvSpPr>
          <p:cNvPr id="10" name="Text 371"/>
          <p:cNvSpPr txBox="1"/>
          <p:nvPr/>
        </p:nvSpPr>
        <p:spPr>
          <a:xfrm>
            <a:off x="6492240" y="2240280"/>
            <a:ext cx="4876495" cy="1234440"/>
          </a:xfrm>
          <a:prstGeom prst="rect">
            <a:avLst/>
          </a:prstGeom>
          <a:noFill/>
          <a:ln/>
        </p:spPr>
        <p:txBody>
          <a:bodyPr wrap="square" lIns="0" tIns="0" rIns="0" bIns="0" rtlCol="0" anchor="ctr"/>
          <a:lstStyle/>
          <a:p>
            <a:pPr indent="0" marL="0">
              <a:buNone/>
            </a:pPr>
            <a:r>
              <a:rPr lang="en-US" sz="1200" b="1" spc="150" kern="0" dirty="0">
                <a:solidFill>
                  <a:schemeClr val="bg1"/>
                </a:solidFill>
              </a:rPr>
              <a:t>THE IMAGINED RESULT</a:t>
            </a:r>
            <a:endParaRPr lang="en-US" sz="1600" dirty="0"/>
          </a:p>
          <a:p>
            <a:pPr indent="0" marL="0">
              <a:buNone/>
            </a:pPr>
            <a:r>
              <a:rPr lang="en-US" sz="2000" b="1" dirty="0">
                <a:solidFill>
                  <a:schemeClr val="bg1"/>
                </a:solidFill>
              </a:rPr>
              <a:t>subject + would (not) have + past participle</a:t>
            </a:r>
            <a:endParaRPr lang="en-US" sz="1600" dirty="0"/>
          </a:p>
        </p:txBody>
      </p:sp>
      <p:sp>
        <p:nvSpPr>
          <p:cNvPr id="11" name="Text 372"/>
          <p:cNvSpPr txBox="1"/>
          <p:nvPr/>
        </p:nvSpPr>
        <p:spPr>
          <a:xfrm>
            <a:off x="640080" y="3657600"/>
            <a:ext cx="10911535" cy="566928"/>
          </a:xfrm>
          <a:prstGeom prst="rect">
            <a:avLst/>
          </a:prstGeom>
          <a:noFill/>
          <a:ln/>
        </p:spPr>
        <p:txBody>
          <a:bodyPr wrap="square" lIns="0" tIns="0" rIns="0" bIns="0" rtlCol="0" anchor="ctr"/>
          <a:lstStyle/>
          <a:p>
            <a:pPr indent="0" marL="0">
              <a:buNone/>
            </a:pPr>
            <a:r>
              <a:rPr lang="en-US" sz="1700" b="1" dirty="0">
                <a:solidFill>
                  <a:schemeClr val="accent1"/>
                </a:solidFill>
              </a:rPr>
              <a:t>If the Normans hadn't invaded in 1066,</a:t>
            </a:r>
            <a:pPr indent="0" marL="0">
              <a:buNone/>
            </a:pPr>
            <a:r>
              <a:rPr lang="en-US" sz="1700" b="1" dirty="0">
                <a:solidFill>
                  <a:schemeClr val="accent5"/>
                </a:solidFill>
              </a:rPr>
              <a:t> English might have developed very differently.</a:t>
            </a:r>
            <a:endParaRPr lang="en-US" sz="1700" dirty="0"/>
          </a:p>
        </p:txBody>
      </p:sp>
      <p:sp>
        <p:nvSpPr>
          <p:cNvPr id="12" name="Text 373"/>
          <p:cNvSpPr txBox="1"/>
          <p:nvPr/>
        </p:nvSpPr>
        <p:spPr>
          <a:xfrm>
            <a:off x="640080" y="4261104"/>
            <a:ext cx="10911535" cy="566928"/>
          </a:xfrm>
          <a:prstGeom prst="rect">
            <a:avLst/>
          </a:prstGeom>
          <a:noFill/>
          <a:ln/>
        </p:spPr>
        <p:txBody>
          <a:bodyPr wrap="square" lIns="0" tIns="0" rIns="0" bIns="0" rtlCol="0" anchor="ctr"/>
          <a:lstStyle/>
          <a:p>
            <a:pPr indent="0" marL="0">
              <a:buNone/>
            </a:pPr>
            <a:r>
              <a:rPr lang="en-US" sz="1700" b="1" dirty="0">
                <a:solidFill>
                  <a:schemeClr val="accent1"/>
                </a:solidFill>
              </a:rPr>
              <a:t>If the Great Fire hadn't destroyed so much of the city,</a:t>
            </a:r>
            <a:pPr indent="0" marL="0">
              <a:buNone/>
            </a:pPr>
            <a:r>
              <a:rPr lang="en-US" sz="1700" b="1" dirty="0">
                <a:solidFill>
                  <a:schemeClr val="accent5"/>
                </a:solidFill>
              </a:rPr>
              <a:t> London wouldn't have been rebuilt with wider streets.</a:t>
            </a:r>
            <a:endParaRPr lang="en-US" sz="1700" dirty="0"/>
          </a:p>
        </p:txBody>
      </p:sp>
      <p:sp>
        <p:nvSpPr>
          <p:cNvPr id="13" name="Text 374"/>
          <p:cNvSpPr txBox="1"/>
          <p:nvPr/>
        </p:nvSpPr>
        <p:spPr>
          <a:xfrm>
            <a:off x="640080" y="4864608"/>
            <a:ext cx="10911535" cy="566928"/>
          </a:xfrm>
          <a:prstGeom prst="rect">
            <a:avLst/>
          </a:prstGeom>
          <a:noFill/>
          <a:ln/>
        </p:spPr>
        <p:txBody>
          <a:bodyPr wrap="square" lIns="0" tIns="0" rIns="0" bIns="0" rtlCol="0" anchor="ctr"/>
          <a:lstStyle/>
          <a:p>
            <a:pPr indent="0" marL="0">
              <a:buNone/>
            </a:pPr>
            <a:r>
              <a:rPr lang="en-US" sz="1700" b="1" dirty="0">
                <a:solidFill>
                  <a:schemeClr val="accent1"/>
                </a:solidFill>
              </a:rPr>
              <a:t>If the Romans hadn't founded Londinium,</a:t>
            </a:r>
            <a:pPr indent="0" marL="0">
              <a:buNone/>
            </a:pPr>
            <a:r>
              <a:rPr lang="en-US" sz="1700" b="1" dirty="0">
                <a:solidFill>
                  <a:schemeClr val="accent5"/>
                </a:solidFill>
              </a:rPr>
              <a:t> there might not have been a capital on the Thames at all.</a:t>
            </a:r>
            <a:endParaRPr lang="en-US" sz="1700" dirty="0"/>
          </a:p>
        </p:txBody>
      </p:sp>
      <p:sp>
        <p:nvSpPr>
          <p:cNvPr id="14" name="Card 375"/>
          <p:cNvSpPr/>
          <p:nvPr/>
        </p:nvSpPr>
        <p:spPr>
          <a:xfrm>
            <a:off x="548640" y="5577840"/>
            <a:ext cx="11094415" cy="640080"/>
          </a:xfrm>
          <a:prstGeom prst="roundRect">
            <a:avLst>
              <a:gd name="adj" fmla="val 14286"/>
            </a:avLst>
          </a:prstGeom>
          <a:solidFill>
            <a:schemeClr val="bg2"/>
          </a:solidFill>
          <a:ln/>
        </p:spPr>
      </p:sp>
      <p:sp>
        <p:nvSpPr>
          <p:cNvPr id="15" name="Text 376"/>
          <p:cNvSpPr txBox="1"/>
          <p:nvPr/>
        </p:nvSpPr>
        <p:spPr>
          <a:xfrm>
            <a:off x="822960" y="5577840"/>
            <a:ext cx="10545775" cy="640080"/>
          </a:xfrm>
          <a:prstGeom prst="rect">
            <a:avLst/>
          </a:prstGeom>
          <a:noFill/>
          <a:ln/>
        </p:spPr>
        <p:txBody>
          <a:bodyPr wrap="square" lIns="0" tIns="0" rIns="0" bIns="0" rtlCol="0" anchor="ctr"/>
          <a:lstStyle/>
          <a:p>
            <a:pPr indent="0" marL="0">
              <a:buNone/>
            </a:pPr>
            <a:r>
              <a:rPr lang="en-US" sz="1600" dirty="0">
                <a:solidFill>
                  <a:schemeClr val="tx1"/>
                </a:solidFill>
              </a:rPr>
              <a:t>We can also use </a:t>
            </a:r>
            <a:pPr indent="0" marL="0">
              <a:buNone/>
            </a:pPr>
            <a:r>
              <a:rPr lang="en-US" sz="1600" b="1" dirty="0">
                <a:solidFill>
                  <a:schemeClr val="tx2"/>
                </a:solidFill>
              </a:rPr>
              <a:t>could have</a:t>
            </a:r>
            <a:pPr indent="0" marL="0">
              <a:buNone/>
            </a:pPr>
            <a:r>
              <a:rPr lang="en-US" sz="1600" dirty="0">
                <a:solidFill>
                  <a:schemeClr val="tx1"/>
                </a:solidFill>
              </a:rPr>
              <a:t> or </a:t>
            </a:r>
            <a:pPr indent="0" marL="0">
              <a:buNone/>
            </a:pPr>
            <a:r>
              <a:rPr lang="en-US" sz="1600" b="1" dirty="0">
                <a:solidFill>
                  <a:schemeClr val="tx2"/>
                </a:solidFill>
              </a:rPr>
              <a:t>might have</a:t>
            </a:r>
            <a:pPr indent="0" marL="0">
              <a:buNone/>
            </a:pPr>
            <a:r>
              <a:rPr lang="en-US" sz="1600" dirty="0">
                <a:solidFill>
                  <a:schemeClr val="tx1"/>
                </a:solidFill>
              </a:rPr>
              <a:t> instead of </a:t>
            </a:r>
            <a:pPr indent="0" marL="0">
              <a:buNone/>
            </a:pPr>
            <a:r>
              <a:rPr lang="en-US" sz="1600" b="1" dirty="0">
                <a:solidFill>
                  <a:schemeClr val="tx2"/>
                </a:solidFill>
              </a:rPr>
              <a:t>would have</a:t>
            </a:r>
            <a:pPr indent="0" marL="0">
              <a:buNone/>
            </a:pPr>
            <a:r>
              <a:rPr lang="en-US" sz="1600" dirty="0">
                <a:solidFill>
                  <a:schemeClr val="tx1"/>
                </a:solidFill>
              </a:rPr>
              <a:t> to show possibility or ability.</a:t>
            </a:r>
            <a:endParaRPr lang="en-US" sz="1600" dirty="0"/>
          </a:p>
        </p:txBody>
      </p:sp>
      <p:sp>
        <p:nvSpPr>
          <p:cNvPr id="25" name="Slide Number Placeholder 0"/>
          <p:cNvSpPr>
            <a:spLocks noGrp="1"/>
          </p:cNvSpPr>
          <p:nvPr>
            <p:ph type="sldNum" sz="quarter" idx="4294967295"/>
          </p:nvPr>
        </p:nvSpPr>
        <p:spPr>
          <a:xfrm>
            <a:off x="10728655" y="6400800"/>
            <a:ext cx="9144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1"/>
          <p:cNvSpPr/>
          <p:nvPr>
            <p:ph idx="101" type="body" hasCustomPrompt="1"/>
          </p:nvPr>
        </p:nvSpPr>
        <p:spPr>
          <a:xfrm>
            <a:off x="548640" y="329184"/>
            <a:ext cx="7772400" cy="329184"/>
          </a:xfrm>
          <a:prstGeom prst="rect">
            <a:avLst/>
          </a:prstGeom>
          <a:noFill/>
          <a:ln/>
        </p:spPr>
        <p:txBody>
          <a:bodyPr wrap="square" lIns="0" tIns="0" rIns="0" bIns="0" rtlCol="0" anchor="ctr"/>
          <a:lstStyle/>
          <a:p>
            <a:pPr indent="0" marL="0">
              <a:buNone/>
            </a:pPr>
            <a:r>
              <a:rPr lang="en-US" sz="1300" b="1" spc="200" kern="0" dirty="0">
                <a:solidFill>
                  <a:schemeClr val="accent1"/>
                </a:solidFill>
              </a:rPr>
              <a:t>D  ·  GRAMMAR FOCUS</a:t>
            </a:r>
            <a:endParaRPr lang="en-US" sz="1300" dirty="0"/>
          </a:p>
        </p:txBody>
      </p:sp>
      <p:sp>
        <p:nvSpPr>
          <p:cNvPr id="3" name="Text 1"/>
          <p:cNvSpPr/>
          <p:nvPr>
            <p:ph idx="102" type="title" hasCustomPrompt="1"/>
          </p:nvPr>
        </p:nvSpPr>
        <p:spPr>
          <a:xfrm>
            <a:off x="548640" y="676656"/>
            <a:ext cx="11094415" cy="749808"/>
          </a:xfrm>
          <a:prstGeom prst="rect">
            <a:avLst/>
          </a:prstGeom>
          <a:noFill/>
          <a:ln/>
        </p:spPr>
        <p:txBody>
          <a:bodyPr wrap="square" lIns="0" tIns="0" rIns="0" bIns="0" rtlCol="0" anchor="ctr"/>
          <a:lstStyle/>
          <a:p>
            <a:pPr algn="l" indent="0" marL="0">
              <a:buNone/>
            </a:pPr>
            <a:r>
              <a:rPr lang="en-US" sz="3400" b="1" dirty="0">
                <a:solidFill>
                  <a:schemeClr val="tx2"/>
                </a:solidFill>
              </a:rPr>
              <a:t>Task 7: Complete the sentences</a:t>
            </a:r>
            <a:endParaRPr lang="en-US" sz="3400" dirty="0"/>
          </a:p>
        </p:txBody>
      </p:sp>
      <p:sp>
        <p:nvSpPr>
          <p:cNvPr id="4" name="Text 1"/>
          <p:cNvSpPr/>
          <p:nvPr>
            <p:ph idx="103" type="body" hasCustomPrompt="1"/>
          </p:nvPr>
        </p:nvSpPr>
        <p:spPr>
          <a:xfrm>
            <a:off x="548640" y="1463040"/>
            <a:ext cx="11094415" cy="640080"/>
          </a:xfrm>
          <a:prstGeom prst="rect">
            <a:avLst/>
          </a:prstGeom>
          <a:noFill/>
          <a:ln/>
        </p:spPr>
        <p:txBody>
          <a:bodyPr wrap="square" lIns="0" tIns="0" rIns="0" bIns="0" rtlCol="0" anchor="t"/>
          <a:lstStyle/>
          <a:p>
            <a:pPr indent="0" marL="0">
              <a:buNone/>
            </a:pPr>
            <a:r>
              <a:rPr lang="en-US" sz="1800" dirty="0">
                <a:solidFill>
                  <a:schemeClr val="tx1"/>
                </a:solidFill>
              </a:rPr>
              <a:t>Write the number and both verb forms in your notebook. Use the verbs in brackets.</a:t>
            </a:r>
            <a:endParaRPr lang="en-US" sz="1800" dirty="0"/>
          </a:p>
        </p:txBody>
      </p:sp>
      <p:sp>
        <p:nvSpPr>
          <p:cNvPr id="6" name="Pill 377"/>
          <p:cNvSpPr txBox="1"/>
          <p:nvPr/>
        </p:nvSpPr>
        <p:spPr>
          <a:xfrm>
            <a:off x="8671255" y="274320"/>
            <a:ext cx="2971800" cy="384048"/>
          </a:xfrm>
          <a:prstGeom prst="roundRect">
            <a:avLst>
              <a:gd name="adj" fmla="val 50000"/>
            </a:avLst>
          </a:prstGeom>
          <a:solidFill>
            <a:schemeClr val="bg2"/>
          </a:solidFill>
          <a:ln/>
        </p:spPr>
        <p:txBody>
          <a:bodyPr wrap="square" lIns="0" tIns="0" rIns="0" bIns="0" rtlCol="0" anchor="ctr"/>
          <a:lstStyle/>
          <a:p>
            <a:pPr algn="ctr" indent="0" marL="0">
              <a:buNone/>
            </a:pPr>
            <a:r>
              <a:rPr lang="en-US" sz="1300" b="1" dirty="0">
                <a:solidFill>
                  <a:schemeClr val="tx2"/>
                </a:solidFill>
              </a:rPr>
              <a:t>Alone, then pairs  ·  5 min</a:t>
            </a:r>
            <a:endParaRPr lang="en-US" sz="1300" dirty="0"/>
          </a:p>
        </p:txBody>
      </p:sp>
      <p:sp>
        <p:nvSpPr>
          <p:cNvPr id="7" name="Card 378"/>
          <p:cNvSpPr/>
          <p:nvPr/>
        </p:nvSpPr>
        <p:spPr>
          <a:xfrm>
            <a:off x="548640" y="2240280"/>
            <a:ext cx="11094415" cy="603504"/>
          </a:xfrm>
          <a:prstGeom prst="roundRect">
            <a:avLst>
              <a:gd name="adj" fmla="val 15152"/>
            </a:avLst>
          </a:prstGeom>
          <a:solidFill>
            <a:schemeClr val="bg2"/>
          </a:solidFill>
          <a:ln/>
        </p:spPr>
      </p:sp>
      <p:sp>
        <p:nvSpPr>
          <p:cNvPr id="8" name="Badge 379"/>
          <p:cNvSpPr txBox="1"/>
          <p:nvPr/>
        </p:nvSpPr>
        <p:spPr>
          <a:xfrm>
            <a:off x="713232" y="2350008"/>
            <a:ext cx="384048" cy="384048"/>
          </a:xfrm>
          <a:prstGeom prst="ellipse">
            <a:avLst/>
          </a:prstGeom>
          <a:solidFill>
            <a:schemeClr val="tx2"/>
          </a:solidFill>
          <a:ln/>
        </p:spPr>
        <p:txBody>
          <a:bodyPr wrap="square" lIns="0" tIns="0" rIns="0" bIns="0" rtlCol="0" anchor="ctr"/>
          <a:lstStyle/>
          <a:p>
            <a:pPr algn="ctr" indent="0" marL="0">
              <a:buNone/>
            </a:pPr>
            <a:r>
              <a:rPr lang="en-US" sz="1400" b="1" dirty="0">
                <a:solidFill>
                  <a:schemeClr val="bg1"/>
                </a:solidFill>
              </a:rPr>
              <a:t>1</a:t>
            </a:r>
            <a:endParaRPr lang="en-US" sz="1400" dirty="0"/>
          </a:p>
        </p:txBody>
      </p:sp>
      <p:sp>
        <p:nvSpPr>
          <p:cNvPr id="9" name="Text 380"/>
          <p:cNvSpPr txBox="1"/>
          <p:nvPr/>
        </p:nvSpPr>
        <p:spPr>
          <a:xfrm>
            <a:off x="1298448" y="2240280"/>
            <a:ext cx="10161727" cy="603504"/>
          </a:xfrm>
          <a:prstGeom prst="rect">
            <a:avLst/>
          </a:prstGeom>
          <a:noFill/>
          <a:ln/>
        </p:spPr>
        <p:txBody>
          <a:bodyPr wrap="square" lIns="0" tIns="0" rIns="0" bIns="0" rtlCol="0" anchor="ctr"/>
          <a:lstStyle/>
          <a:p>
            <a:pPr indent="0" marL="0">
              <a:buNone/>
            </a:pPr>
            <a:r>
              <a:rPr lang="en-US" sz="1600" dirty="0">
                <a:solidFill>
                  <a:schemeClr val="tx1"/>
                </a:solidFill>
              </a:rPr>
              <a:t>If the Romans __________ </a:t>
            </a:r>
            <a:pPr indent="0" marL="0">
              <a:buNone/>
            </a:pPr>
            <a:r>
              <a:rPr lang="en-US" sz="1600" b="1" dirty="0">
                <a:solidFill>
                  <a:schemeClr val="accent1"/>
                </a:solidFill>
              </a:rPr>
              <a:t>(not / choose)</a:t>
            </a:r>
            <a:pPr indent="0" marL="0">
              <a:buNone/>
            </a:pPr>
            <a:r>
              <a:rPr lang="en-US" sz="1600" dirty="0">
                <a:solidFill>
                  <a:schemeClr val="tx1"/>
                </a:solidFill>
              </a:rPr>
              <a:t> the Thames as the site for Londinium, the city __________ </a:t>
            </a:r>
            <a:pPr indent="0" marL="0">
              <a:buNone/>
            </a:pPr>
            <a:r>
              <a:rPr lang="en-US" sz="1600" b="1" dirty="0">
                <a:solidFill>
                  <a:schemeClr val="accent1"/>
                </a:solidFill>
              </a:rPr>
              <a:t>(not / grow)</a:t>
            </a:r>
            <a:pPr indent="0" marL="0">
              <a:buNone/>
            </a:pPr>
            <a:r>
              <a:rPr lang="en-US" sz="1600" dirty="0">
                <a:solidFill>
                  <a:schemeClr val="tx1"/>
                </a:solidFill>
              </a:rPr>
              <a:t> into such an important trading port.</a:t>
            </a:r>
            <a:endParaRPr lang="en-US" sz="1600" dirty="0"/>
          </a:p>
        </p:txBody>
      </p:sp>
      <p:sp>
        <p:nvSpPr>
          <p:cNvPr id="10" name="Card 381"/>
          <p:cNvSpPr/>
          <p:nvPr/>
        </p:nvSpPr>
        <p:spPr>
          <a:xfrm>
            <a:off x="548640" y="2907792"/>
            <a:ext cx="11094415" cy="603504"/>
          </a:xfrm>
          <a:prstGeom prst="roundRect">
            <a:avLst>
              <a:gd name="adj" fmla="val 15152"/>
            </a:avLst>
          </a:prstGeom>
          <a:solidFill>
            <a:schemeClr val="bg2"/>
          </a:solidFill>
          <a:ln/>
        </p:spPr>
      </p:sp>
      <p:sp>
        <p:nvSpPr>
          <p:cNvPr id="11" name="Badge 382"/>
          <p:cNvSpPr txBox="1"/>
          <p:nvPr/>
        </p:nvSpPr>
        <p:spPr>
          <a:xfrm>
            <a:off x="713232" y="3017520"/>
            <a:ext cx="384048" cy="384048"/>
          </a:xfrm>
          <a:prstGeom prst="ellipse">
            <a:avLst/>
          </a:prstGeom>
          <a:solidFill>
            <a:schemeClr val="tx2"/>
          </a:solidFill>
          <a:ln/>
        </p:spPr>
        <p:txBody>
          <a:bodyPr wrap="square" lIns="0" tIns="0" rIns="0" bIns="0" rtlCol="0" anchor="ctr"/>
          <a:lstStyle/>
          <a:p>
            <a:pPr algn="ctr" indent="0" marL="0">
              <a:buNone/>
            </a:pPr>
            <a:r>
              <a:rPr lang="en-US" sz="1400" b="1" dirty="0">
                <a:solidFill>
                  <a:schemeClr val="bg1"/>
                </a:solidFill>
              </a:rPr>
              <a:t>2</a:t>
            </a:r>
            <a:endParaRPr lang="en-US" sz="1400" dirty="0"/>
          </a:p>
        </p:txBody>
      </p:sp>
      <p:sp>
        <p:nvSpPr>
          <p:cNvPr id="12" name="Text 383"/>
          <p:cNvSpPr txBox="1"/>
          <p:nvPr/>
        </p:nvSpPr>
        <p:spPr>
          <a:xfrm>
            <a:off x="1298448" y="2907792"/>
            <a:ext cx="10161727" cy="603504"/>
          </a:xfrm>
          <a:prstGeom prst="rect">
            <a:avLst/>
          </a:prstGeom>
          <a:noFill/>
          <a:ln/>
        </p:spPr>
        <p:txBody>
          <a:bodyPr wrap="square" lIns="0" tIns="0" rIns="0" bIns="0" rtlCol="0" anchor="ctr"/>
          <a:lstStyle/>
          <a:p>
            <a:pPr indent="0" marL="0">
              <a:buNone/>
            </a:pPr>
            <a:r>
              <a:rPr lang="en-US" sz="1600" dirty="0">
                <a:solidFill>
                  <a:schemeClr val="tx1"/>
                </a:solidFill>
              </a:rPr>
              <a:t>If William the Conqueror __________ </a:t>
            </a:r>
            <a:pPr indent="0" marL="0">
              <a:buNone/>
            </a:pPr>
            <a:r>
              <a:rPr lang="en-US" sz="1600" b="1" dirty="0">
                <a:solidFill>
                  <a:schemeClr val="accent1"/>
                </a:solidFill>
              </a:rPr>
              <a:t>(not / win)</a:t>
            </a:r>
            <a:pPr indent="0" marL="0">
              <a:buNone/>
            </a:pPr>
            <a:r>
              <a:rPr lang="en-US" sz="1600" dirty="0">
                <a:solidFill>
                  <a:schemeClr val="tx1"/>
                </a:solidFill>
              </a:rPr>
              <a:t> the Battle of Hastings, the English language __________ </a:t>
            </a:r>
            <a:pPr indent="0" marL="0">
              <a:buNone/>
            </a:pPr>
            <a:r>
              <a:rPr lang="en-US" sz="1600" b="1" dirty="0">
                <a:solidFill>
                  <a:schemeClr val="accent1"/>
                </a:solidFill>
              </a:rPr>
              <a:t>(not / develop)</a:t>
            </a:r>
            <a:pPr indent="0" marL="0">
              <a:buNone/>
            </a:pPr>
            <a:r>
              <a:rPr lang="en-US" sz="1600" dirty="0">
                <a:solidFill>
                  <a:schemeClr val="tx1"/>
                </a:solidFill>
              </a:rPr>
              <a:t> so many French words.</a:t>
            </a:r>
            <a:endParaRPr lang="en-US" sz="1600" dirty="0"/>
          </a:p>
        </p:txBody>
      </p:sp>
      <p:sp>
        <p:nvSpPr>
          <p:cNvPr id="13" name="Card 384"/>
          <p:cNvSpPr/>
          <p:nvPr/>
        </p:nvSpPr>
        <p:spPr>
          <a:xfrm>
            <a:off x="548640" y="3575304"/>
            <a:ext cx="11094415" cy="603504"/>
          </a:xfrm>
          <a:prstGeom prst="roundRect">
            <a:avLst>
              <a:gd name="adj" fmla="val 15152"/>
            </a:avLst>
          </a:prstGeom>
          <a:solidFill>
            <a:schemeClr val="bg2"/>
          </a:solidFill>
          <a:ln/>
        </p:spPr>
      </p:sp>
      <p:sp>
        <p:nvSpPr>
          <p:cNvPr id="14" name="Badge 385"/>
          <p:cNvSpPr txBox="1"/>
          <p:nvPr/>
        </p:nvSpPr>
        <p:spPr>
          <a:xfrm>
            <a:off x="713232" y="3685032"/>
            <a:ext cx="384048" cy="384048"/>
          </a:xfrm>
          <a:prstGeom prst="ellipse">
            <a:avLst/>
          </a:prstGeom>
          <a:solidFill>
            <a:schemeClr val="tx2"/>
          </a:solidFill>
          <a:ln/>
        </p:spPr>
        <p:txBody>
          <a:bodyPr wrap="square" lIns="0" tIns="0" rIns="0" bIns="0" rtlCol="0" anchor="ctr"/>
          <a:lstStyle/>
          <a:p>
            <a:pPr algn="ctr" indent="0" marL="0">
              <a:buNone/>
            </a:pPr>
            <a:r>
              <a:rPr lang="en-US" sz="1400" b="1" dirty="0">
                <a:solidFill>
                  <a:schemeClr val="bg1"/>
                </a:solidFill>
              </a:rPr>
              <a:t>3</a:t>
            </a:r>
            <a:endParaRPr lang="en-US" sz="1400" dirty="0"/>
          </a:p>
        </p:txBody>
      </p:sp>
      <p:sp>
        <p:nvSpPr>
          <p:cNvPr id="15" name="Text 386"/>
          <p:cNvSpPr txBox="1"/>
          <p:nvPr/>
        </p:nvSpPr>
        <p:spPr>
          <a:xfrm>
            <a:off x="1298448" y="3575304"/>
            <a:ext cx="10161727" cy="603504"/>
          </a:xfrm>
          <a:prstGeom prst="rect">
            <a:avLst/>
          </a:prstGeom>
          <a:noFill/>
          <a:ln/>
        </p:spPr>
        <p:txBody>
          <a:bodyPr wrap="square" lIns="0" tIns="0" rIns="0" bIns="0" rtlCol="0" anchor="ctr"/>
          <a:lstStyle/>
          <a:p>
            <a:pPr indent="0" marL="0">
              <a:buNone/>
            </a:pPr>
            <a:r>
              <a:rPr lang="en-US" sz="1600" dirty="0">
                <a:solidFill>
                  <a:schemeClr val="tx1"/>
                </a:solidFill>
              </a:rPr>
              <a:t>If the Magna Carta __________ </a:t>
            </a:r>
            <a:pPr indent="0" marL="0">
              <a:buNone/>
            </a:pPr>
            <a:r>
              <a:rPr lang="en-US" sz="1600" b="1" dirty="0">
                <a:solidFill>
                  <a:schemeClr val="accent1"/>
                </a:solidFill>
              </a:rPr>
              <a:t>(not / be)</a:t>
            </a:r>
            <a:pPr indent="0" marL="0">
              <a:buNone/>
            </a:pPr>
            <a:r>
              <a:rPr lang="en-US" sz="1600" dirty="0">
                <a:solidFill>
                  <a:schemeClr val="tx1"/>
                </a:solidFill>
              </a:rPr>
              <a:t> signed in 1215, the power of the monarchy __________ </a:t>
            </a:r>
            <a:pPr indent="0" marL="0">
              <a:buNone/>
            </a:pPr>
            <a:r>
              <a:rPr lang="en-US" sz="1600" b="1" dirty="0">
                <a:solidFill>
                  <a:schemeClr val="accent1"/>
                </a:solidFill>
              </a:rPr>
              <a:t>(remain)</a:t>
            </a:r>
            <a:pPr indent="0" marL="0">
              <a:buNone/>
            </a:pPr>
            <a:r>
              <a:rPr lang="en-US" sz="1600" dirty="0">
                <a:solidFill>
                  <a:schemeClr val="tx1"/>
                </a:solidFill>
              </a:rPr>
              <a:t> unchecked for much longer.</a:t>
            </a:r>
            <a:endParaRPr lang="en-US" sz="1600" dirty="0"/>
          </a:p>
        </p:txBody>
      </p:sp>
      <p:sp>
        <p:nvSpPr>
          <p:cNvPr id="16" name="Card 387"/>
          <p:cNvSpPr/>
          <p:nvPr/>
        </p:nvSpPr>
        <p:spPr>
          <a:xfrm>
            <a:off x="548640" y="4242816"/>
            <a:ext cx="11094415" cy="603504"/>
          </a:xfrm>
          <a:prstGeom prst="roundRect">
            <a:avLst>
              <a:gd name="adj" fmla="val 15152"/>
            </a:avLst>
          </a:prstGeom>
          <a:solidFill>
            <a:schemeClr val="bg2"/>
          </a:solidFill>
          <a:ln/>
        </p:spPr>
      </p:sp>
      <p:sp>
        <p:nvSpPr>
          <p:cNvPr id="17" name="Badge 388"/>
          <p:cNvSpPr txBox="1"/>
          <p:nvPr/>
        </p:nvSpPr>
        <p:spPr>
          <a:xfrm>
            <a:off x="713232" y="4352544"/>
            <a:ext cx="384048" cy="384048"/>
          </a:xfrm>
          <a:prstGeom prst="ellipse">
            <a:avLst/>
          </a:prstGeom>
          <a:solidFill>
            <a:schemeClr val="tx2"/>
          </a:solidFill>
          <a:ln/>
        </p:spPr>
        <p:txBody>
          <a:bodyPr wrap="square" lIns="0" tIns="0" rIns="0" bIns="0" rtlCol="0" anchor="ctr"/>
          <a:lstStyle/>
          <a:p>
            <a:pPr algn="ctr" indent="0" marL="0">
              <a:buNone/>
            </a:pPr>
            <a:r>
              <a:rPr lang="en-US" sz="1400" b="1" dirty="0">
                <a:solidFill>
                  <a:schemeClr val="bg1"/>
                </a:solidFill>
              </a:rPr>
              <a:t>4</a:t>
            </a:r>
            <a:endParaRPr lang="en-US" sz="1400" dirty="0"/>
          </a:p>
        </p:txBody>
      </p:sp>
      <p:sp>
        <p:nvSpPr>
          <p:cNvPr id="18" name="Text 389"/>
          <p:cNvSpPr txBox="1"/>
          <p:nvPr/>
        </p:nvSpPr>
        <p:spPr>
          <a:xfrm>
            <a:off x="1298448" y="4242816"/>
            <a:ext cx="10161727" cy="603504"/>
          </a:xfrm>
          <a:prstGeom prst="rect">
            <a:avLst/>
          </a:prstGeom>
          <a:noFill/>
          <a:ln/>
        </p:spPr>
        <p:txBody>
          <a:bodyPr wrap="square" lIns="0" tIns="0" rIns="0" bIns="0" rtlCol="0" anchor="ctr"/>
          <a:lstStyle/>
          <a:p>
            <a:pPr indent="0" marL="0">
              <a:buNone/>
            </a:pPr>
            <a:r>
              <a:rPr lang="en-US" sz="1600" dirty="0">
                <a:solidFill>
                  <a:schemeClr val="tx1"/>
                </a:solidFill>
              </a:rPr>
              <a:t>If the East India Company __________ </a:t>
            </a:r>
            <a:pPr indent="0" marL="0">
              <a:buNone/>
            </a:pPr>
            <a:r>
              <a:rPr lang="en-US" sz="1600" b="1" dirty="0">
                <a:solidFill>
                  <a:schemeClr val="accent1"/>
                </a:solidFill>
              </a:rPr>
              <a:t>(not / be founded)</a:t>
            </a:r>
            <a:pPr indent="0" marL="0">
              <a:buNone/>
            </a:pPr>
            <a:r>
              <a:rPr lang="en-US" sz="1600" dirty="0">
                <a:solidFill>
                  <a:schemeClr val="tx1"/>
                </a:solidFill>
              </a:rPr>
              <a:t>, Britain __________ </a:t>
            </a:r>
            <a:pPr indent="0" marL="0">
              <a:buNone/>
            </a:pPr>
            <a:r>
              <a:rPr lang="en-US" sz="1600" b="1" dirty="0">
                <a:solidFill>
                  <a:schemeClr val="accent1"/>
                </a:solidFill>
              </a:rPr>
              <a:t>(not / build)</a:t>
            </a:r>
            <a:pPr indent="0" marL="0">
              <a:buNone/>
            </a:pPr>
            <a:r>
              <a:rPr lang="en-US" sz="1600" dirty="0">
                <a:solidFill>
                  <a:schemeClr val="tx1"/>
                </a:solidFill>
              </a:rPr>
              <a:t> such an extensive global trade network.</a:t>
            </a:r>
            <a:endParaRPr lang="en-US" sz="1600" dirty="0"/>
          </a:p>
        </p:txBody>
      </p:sp>
      <p:sp>
        <p:nvSpPr>
          <p:cNvPr id="19" name="Card 390"/>
          <p:cNvSpPr/>
          <p:nvPr/>
        </p:nvSpPr>
        <p:spPr>
          <a:xfrm>
            <a:off x="548640" y="4910328"/>
            <a:ext cx="11094415" cy="603504"/>
          </a:xfrm>
          <a:prstGeom prst="roundRect">
            <a:avLst>
              <a:gd name="adj" fmla="val 15152"/>
            </a:avLst>
          </a:prstGeom>
          <a:solidFill>
            <a:schemeClr val="bg2"/>
          </a:solidFill>
          <a:ln/>
        </p:spPr>
      </p:sp>
      <p:sp>
        <p:nvSpPr>
          <p:cNvPr id="20" name="Badge 391"/>
          <p:cNvSpPr txBox="1"/>
          <p:nvPr/>
        </p:nvSpPr>
        <p:spPr>
          <a:xfrm>
            <a:off x="713232" y="5020056"/>
            <a:ext cx="384048" cy="384048"/>
          </a:xfrm>
          <a:prstGeom prst="ellipse">
            <a:avLst/>
          </a:prstGeom>
          <a:solidFill>
            <a:schemeClr val="tx2"/>
          </a:solidFill>
          <a:ln/>
        </p:spPr>
        <p:txBody>
          <a:bodyPr wrap="square" lIns="0" tIns="0" rIns="0" bIns="0" rtlCol="0" anchor="ctr"/>
          <a:lstStyle/>
          <a:p>
            <a:pPr algn="ctr" indent="0" marL="0">
              <a:buNone/>
            </a:pPr>
            <a:r>
              <a:rPr lang="en-US" sz="1400" b="1" dirty="0">
                <a:solidFill>
                  <a:schemeClr val="bg1"/>
                </a:solidFill>
              </a:rPr>
              <a:t>5</a:t>
            </a:r>
            <a:endParaRPr lang="en-US" sz="1400" dirty="0"/>
          </a:p>
        </p:txBody>
      </p:sp>
      <p:sp>
        <p:nvSpPr>
          <p:cNvPr id="21" name="Text 392"/>
          <p:cNvSpPr txBox="1"/>
          <p:nvPr/>
        </p:nvSpPr>
        <p:spPr>
          <a:xfrm>
            <a:off x="1298448" y="4910328"/>
            <a:ext cx="10161727" cy="603504"/>
          </a:xfrm>
          <a:prstGeom prst="rect">
            <a:avLst/>
          </a:prstGeom>
          <a:noFill/>
          <a:ln/>
        </p:spPr>
        <p:txBody>
          <a:bodyPr wrap="square" lIns="0" tIns="0" rIns="0" bIns="0" rtlCol="0" anchor="ctr"/>
          <a:lstStyle/>
          <a:p>
            <a:pPr indent="0" marL="0">
              <a:buNone/>
            </a:pPr>
            <a:r>
              <a:rPr lang="en-US" sz="1600" dirty="0">
                <a:solidFill>
                  <a:schemeClr val="tx1"/>
                </a:solidFill>
              </a:rPr>
              <a:t>If the Great Fire __________ </a:t>
            </a:r>
            <a:pPr indent="0" marL="0">
              <a:buNone/>
            </a:pPr>
            <a:r>
              <a:rPr lang="en-US" sz="1600" b="1" dirty="0">
                <a:solidFill>
                  <a:schemeClr val="accent1"/>
                </a:solidFill>
              </a:rPr>
              <a:t>(not / sweep)</a:t>
            </a:r>
            <a:pPr indent="0" marL="0">
              <a:buNone/>
            </a:pPr>
            <a:r>
              <a:rPr lang="en-US" sz="1600" dirty="0">
                <a:solidFill>
                  <a:schemeClr val="tx1"/>
                </a:solidFill>
              </a:rPr>
              <a:t> through London in 1666, the city __________ </a:t>
            </a:r>
            <a:pPr indent="0" marL="0">
              <a:buNone/>
            </a:pPr>
            <a:r>
              <a:rPr lang="en-US" sz="1600" b="1" dirty="0">
                <a:solidFill>
                  <a:schemeClr val="accent1"/>
                </a:solidFill>
              </a:rPr>
              <a:t>(not / be rebuilt)</a:t>
            </a:r>
            <a:pPr indent="0" marL="0">
              <a:buNone/>
            </a:pPr>
            <a:r>
              <a:rPr lang="en-US" sz="1600" dirty="0">
                <a:solidFill>
                  <a:schemeClr val="tx1"/>
                </a:solidFill>
              </a:rPr>
              <a:t> with the improved streets and buildings we see today.</a:t>
            </a:r>
            <a:endParaRPr lang="en-US" sz="1600" dirty="0"/>
          </a:p>
        </p:txBody>
      </p:sp>
      <p:sp>
        <p:nvSpPr>
          <p:cNvPr id="22" name="Card 393"/>
          <p:cNvSpPr/>
          <p:nvPr/>
        </p:nvSpPr>
        <p:spPr>
          <a:xfrm>
            <a:off x="548640" y="5577840"/>
            <a:ext cx="11094415" cy="603504"/>
          </a:xfrm>
          <a:prstGeom prst="roundRect">
            <a:avLst>
              <a:gd name="adj" fmla="val 15152"/>
            </a:avLst>
          </a:prstGeom>
          <a:solidFill>
            <a:schemeClr val="bg2"/>
          </a:solidFill>
          <a:ln/>
        </p:spPr>
      </p:sp>
      <p:sp>
        <p:nvSpPr>
          <p:cNvPr id="23" name="Badge 394"/>
          <p:cNvSpPr txBox="1"/>
          <p:nvPr/>
        </p:nvSpPr>
        <p:spPr>
          <a:xfrm>
            <a:off x="713232" y="5687568"/>
            <a:ext cx="384048" cy="384048"/>
          </a:xfrm>
          <a:prstGeom prst="ellipse">
            <a:avLst/>
          </a:prstGeom>
          <a:solidFill>
            <a:schemeClr val="tx2"/>
          </a:solidFill>
          <a:ln/>
        </p:spPr>
        <p:txBody>
          <a:bodyPr wrap="square" lIns="0" tIns="0" rIns="0" bIns="0" rtlCol="0" anchor="ctr"/>
          <a:lstStyle/>
          <a:p>
            <a:pPr algn="ctr" indent="0" marL="0">
              <a:buNone/>
            </a:pPr>
            <a:r>
              <a:rPr lang="en-US" sz="1400" b="1" dirty="0">
                <a:solidFill>
                  <a:schemeClr val="bg1"/>
                </a:solidFill>
              </a:rPr>
              <a:t>6</a:t>
            </a:r>
            <a:endParaRPr lang="en-US" sz="1400" dirty="0"/>
          </a:p>
        </p:txBody>
      </p:sp>
      <p:sp>
        <p:nvSpPr>
          <p:cNvPr id="24" name="Text 395"/>
          <p:cNvSpPr txBox="1"/>
          <p:nvPr/>
        </p:nvSpPr>
        <p:spPr>
          <a:xfrm>
            <a:off x="1298448" y="5577840"/>
            <a:ext cx="10161727" cy="603504"/>
          </a:xfrm>
          <a:prstGeom prst="rect">
            <a:avLst/>
          </a:prstGeom>
          <a:noFill/>
          <a:ln/>
        </p:spPr>
        <p:txBody>
          <a:bodyPr wrap="square" lIns="0" tIns="0" rIns="0" bIns="0" rtlCol="0" anchor="ctr"/>
          <a:lstStyle/>
          <a:p>
            <a:pPr indent="0" marL="0">
              <a:buNone/>
            </a:pPr>
            <a:r>
              <a:rPr lang="en-US" sz="1600" dirty="0">
                <a:solidFill>
                  <a:schemeClr val="tx1"/>
                </a:solidFill>
              </a:rPr>
              <a:t>If London __________ </a:t>
            </a:r>
            <a:pPr indent="0" marL="0">
              <a:buNone/>
            </a:pPr>
            <a:r>
              <a:rPr lang="en-US" sz="1600" b="1" dirty="0">
                <a:solidFill>
                  <a:schemeClr val="accent1"/>
                </a:solidFill>
              </a:rPr>
              <a:t>(not / suffer)</a:t>
            </a:r>
            <a:pPr indent="0" marL="0">
              <a:buNone/>
            </a:pPr>
            <a:r>
              <a:rPr lang="en-US" sz="1600" dirty="0">
                <a:solidFill>
                  <a:schemeClr val="tx1"/>
                </a:solidFill>
              </a:rPr>
              <a:t> the Blitz, many of the city's historic buildings __________ </a:t>
            </a:r>
            <a:pPr indent="0" marL="0">
              <a:buNone/>
            </a:pPr>
            <a:r>
              <a:rPr lang="en-US" sz="1600" b="1" dirty="0">
                <a:solidFill>
                  <a:schemeClr val="accent1"/>
                </a:solidFill>
              </a:rPr>
              <a:t>(survive)</a:t>
            </a:r>
            <a:pPr indent="0" marL="0">
              <a:buNone/>
            </a:pPr>
            <a:r>
              <a:rPr lang="en-US" sz="1600" dirty="0">
                <a:solidFill>
                  <a:schemeClr val="tx1"/>
                </a:solidFill>
              </a:rPr>
              <a:t> to the present day.</a:t>
            </a:r>
            <a:endParaRPr lang="en-US" sz="1600" dirty="0"/>
          </a:p>
        </p:txBody>
      </p:sp>
      <p:sp>
        <p:nvSpPr>
          <p:cNvPr id="25" name="Slide Number Placeholder 0"/>
          <p:cNvSpPr>
            <a:spLocks noGrp="1"/>
          </p:cNvSpPr>
          <p:nvPr>
            <p:ph type="sldNum" sz="quarter" idx="4294967295"/>
          </p:nvPr>
        </p:nvSpPr>
        <p:spPr>
          <a:xfrm>
            <a:off x="10728655" y="6400800"/>
            <a:ext cx="9144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1"/>
          <p:cNvSpPr/>
          <p:nvPr>
            <p:ph idx="101" type="body" hasCustomPrompt="1"/>
          </p:nvPr>
        </p:nvSpPr>
        <p:spPr>
          <a:xfrm>
            <a:off x="548640" y="329184"/>
            <a:ext cx="7772400" cy="329184"/>
          </a:xfrm>
          <a:prstGeom prst="rect">
            <a:avLst/>
          </a:prstGeom>
          <a:noFill/>
          <a:ln/>
        </p:spPr>
        <p:txBody>
          <a:bodyPr wrap="square" lIns="0" tIns="0" rIns="0" bIns="0" rtlCol="0" anchor="ctr"/>
          <a:lstStyle/>
          <a:p>
            <a:pPr indent="0" marL="0">
              <a:buNone/>
            </a:pPr>
            <a:r>
              <a:rPr lang="en-US" sz="1300" b="1" spc="200" kern="0" dirty="0">
                <a:solidFill>
                  <a:schemeClr val="accent1"/>
                </a:solidFill>
              </a:rPr>
              <a:t>D  ·  GRAMMAR FOCUS</a:t>
            </a:r>
            <a:endParaRPr lang="en-US" sz="1300" dirty="0"/>
          </a:p>
        </p:txBody>
      </p:sp>
      <p:sp>
        <p:nvSpPr>
          <p:cNvPr id="3" name="Text 1"/>
          <p:cNvSpPr/>
          <p:nvPr>
            <p:ph idx="102" type="title" hasCustomPrompt="1"/>
          </p:nvPr>
        </p:nvSpPr>
        <p:spPr>
          <a:xfrm>
            <a:off x="548640" y="676656"/>
            <a:ext cx="11094415" cy="749808"/>
          </a:xfrm>
          <a:prstGeom prst="rect">
            <a:avLst/>
          </a:prstGeom>
          <a:noFill/>
          <a:ln/>
        </p:spPr>
        <p:txBody>
          <a:bodyPr wrap="square" lIns="0" tIns="0" rIns="0" bIns="0" rtlCol="0" anchor="ctr"/>
          <a:lstStyle/>
          <a:p>
            <a:pPr algn="l" indent="0" marL="0">
              <a:buNone/>
            </a:pPr>
            <a:r>
              <a:rPr lang="en-US" sz="3400" b="1" dirty="0">
                <a:solidFill>
                  <a:schemeClr val="tx2"/>
                </a:solidFill>
              </a:rPr>
              <a:t>Task 7: Answers</a:t>
            </a:r>
            <a:endParaRPr lang="en-US" sz="3400" dirty="0"/>
          </a:p>
        </p:txBody>
      </p:sp>
      <p:sp>
        <p:nvSpPr>
          <p:cNvPr id="4" name="Text 1"/>
          <p:cNvSpPr/>
          <p:nvPr>
            <p:ph idx="103" type="body" hasCustomPrompt="1"/>
          </p:nvPr>
        </p:nvSpPr>
        <p:spPr>
          <a:xfrm>
            <a:off x="548640" y="1463040"/>
            <a:ext cx="11094415" cy="640080"/>
          </a:xfrm>
          <a:prstGeom prst="rect">
            <a:avLst/>
          </a:prstGeom>
          <a:noFill/>
          <a:ln/>
        </p:spPr>
        <p:txBody>
          <a:bodyPr wrap="square" lIns="0" tIns="0" rIns="0" bIns="0" rtlCol="0" anchor="t"/>
          <a:lstStyle/>
          <a:p>
            <a:pPr indent="0" marL="0">
              <a:buNone/>
            </a:pPr>
            <a:r>
              <a:rPr lang="en-US" sz="1800" dirty="0">
                <a:solidFill>
                  <a:schemeClr val="tx1"/>
                </a:solidFill>
              </a:rPr>
              <a:t>Which results could also take might have or could have?</a:t>
            </a:r>
            <a:endParaRPr lang="en-US" sz="1800" dirty="0"/>
          </a:p>
        </p:txBody>
      </p:sp>
      <p:sp>
        <p:nvSpPr>
          <p:cNvPr id="6" name="Card 396"/>
          <p:cNvSpPr/>
          <p:nvPr/>
        </p:nvSpPr>
        <p:spPr>
          <a:xfrm>
            <a:off x="548640" y="2240280"/>
            <a:ext cx="11094415" cy="603504"/>
          </a:xfrm>
          <a:prstGeom prst="roundRect">
            <a:avLst>
              <a:gd name="adj" fmla="val 15152"/>
            </a:avLst>
          </a:prstGeom>
          <a:solidFill>
            <a:schemeClr val="bg2"/>
          </a:solidFill>
          <a:ln/>
        </p:spPr>
      </p:sp>
      <p:sp>
        <p:nvSpPr>
          <p:cNvPr id="7" name="Badge 397"/>
          <p:cNvSpPr txBox="1"/>
          <p:nvPr/>
        </p:nvSpPr>
        <p:spPr>
          <a:xfrm>
            <a:off x="713232" y="2350008"/>
            <a:ext cx="384048" cy="384048"/>
          </a:xfrm>
          <a:prstGeom prst="ellipse">
            <a:avLst/>
          </a:prstGeom>
          <a:solidFill>
            <a:schemeClr val="tx2"/>
          </a:solidFill>
          <a:ln/>
        </p:spPr>
        <p:txBody>
          <a:bodyPr wrap="square" lIns="0" tIns="0" rIns="0" bIns="0" rtlCol="0" anchor="ctr"/>
          <a:lstStyle/>
          <a:p>
            <a:pPr algn="ctr" indent="0" marL="0">
              <a:buNone/>
            </a:pPr>
            <a:r>
              <a:rPr lang="en-US" sz="1400" b="1" dirty="0">
                <a:solidFill>
                  <a:schemeClr val="bg1"/>
                </a:solidFill>
              </a:rPr>
              <a:t>1</a:t>
            </a:r>
            <a:endParaRPr lang="en-US" sz="1400" dirty="0"/>
          </a:p>
        </p:txBody>
      </p:sp>
      <p:sp>
        <p:nvSpPr>
          <p:cNvPr id="8" name="Text 398"/>
          <p:cNvSpPr txBox="1"/>
          <p:nvPr/>
        </p:nvSpPr>
        <p:spPr>
          <a:xfrm>
            <a:off x="1298448" y="2240280"/>
            <a:ext cx="10161727" cy="603504"/>
          </a:xfrm>
          <a:prstGeom prst="rect">
            <a:avLst/>
          </a:prstGeom>
          <a:noFill/>
          <a:ln/>
        </p:spPr>
        <p:txBody>
          <a:bodyPr wrap="square" lIns="0" tIns="0" rIns="0" bIns="0" rtlCol="0" anchor="ctr"/>
          <a:lstStyle/>
          <a:p>
            <a:pPr indent="0" marL="0">
              <a:buNone/>
            </a:pPr>
            <a:r>
              <a:rPr lang="en-US" sz="1600" dirty="0">
                <a:solidFill>
                  <a:schemeClr val="tx1"/>
                </a:solidFill>
              </a:rPr>
              <a:t>If the Romans </a:t>
            </a:r>
            <a:pPr indent="0" marL="0">
              <a:buNone/>
            </a:pPr>
            <a:r>
              <a:rPr lang="en-US" sz="1600" b="1" dirty="0">
                <a:solidFill>
                  <a:schemeClr val="accent3"/>
                </a:solidFill>
              </a:rPr>
              <a:t>hadn't chosen</a:t>
            </a:r>
            <a:pPr indent="0" marL="0">
              <a:buNone/>
            </a:pPr>
            <a:r>
              <a:rPr lang="en-US" sz="1600" dirty="0">
                <a:solidFill>
                  <a:schemeClr val="tx1"/>
                </a:solidFill>
              </a:rPr>
              <a:t> the Thames as the site for Londinium, the city </a:t>
            </a:r>
            <a:pPr indent="0" marL="0">
              <a:buNone/>
            </a:pPr>
            <a:r>
              <a:rPr lang="en-US" sz="1600" b="1" dirty="0">
                <a:solidFill>
                  <a:schemeClr val="accent3"/>
                </a:solidFill>
              </a:rPr>
              <a:t>wouldn't have grown</a:t>
            </a:r>
            <a:pPr indent="0" marL="0">
              <a:buNone/>
            </a:pPr>
            <a:r>
              <a:rPr lang="en-US" sz="1600" dirty="0">
                <a:solidFill>
                  <a:schemeClr val="tx1"/>
                </a:solidFill>
              </a:rPr>
              <a:t> into such an important trading port.</a:t>
            </a:r>
            <a:endParaRPr lang="en-US" sz="1600" dirty="0"/>
          </a:p>
        </p:txBody>
      </p:sp>
      <p:sp>
        <p:nvSpPr>
          <p:cNvPr id="9" name="Card 399"/>
          <p:cNvSpPr/>
          <p:nvPr/>
        </p:nvSpPr>
        <p:spPr>
          <a:xfrm>
            <a:off x="548640" y="2907792"/>
            <a:ext cx="11094415" cy="603504"/>
          </a:xfrm>
          <a:prstGeom prst="roundRect">
            <a:avLst>
              <a:gd name="adj" fmla="val 15152"/>
            </a:avLst>
          </a:prstGeom>
          <a:solidFill>
            <a:schemeClr val="bg2"/>
          </a:solidFill>
          <a:ln/>
        </p:spPr>
      </p:sp>
      <p:sp>
        <p:nvSpPr>
          <p:cNvPr id="10" name="Badge 400"/>
          <p:cNvSpPr txBox="1"/>
          <p:nvPr/>
        </p:nvSpPr>
        <p:spPr>
          <a:xfrm>
            <a:off x="713232" y="3017520"/>
            <a:ext cx="384048" cy="384048"/>
          </a:xfrm>
          <a:prstGeom prst="ellipse">
            <a:avLst/>
          </a:prstGeom>
          <a:solidFill>
            <a:schemeClr val="tx2"/>
          </a:solidFill>
          <a:ln/>
        </p:spPr>
        <p:txBody>
          <a:bodyPr wrap="square" lIns="0" tIns="0" rIns="0" bIns="0" rtlCol="0" anchor="ctr"/>
          <a:lstStyle/>
          <a:p>
            <a:pPr algn="ctr" indent="0" marL="0">
              <a:buNone/>
            </a:pPr>
            <a:r>
              <a:rPr lang="en-US" sz="1400" b="1" dirty="0">
                <a:solidFill>
                  <a:schemeClr val="bg1"/>
                </a:solidFill>
              </a:rPr>
              <a:t>2</a:t>
            </a:r>
            <a:endParaRPr lang="en-US" sz="1400" dirty="0"/>
          </a:p>
        </p:txBody>
      </p:sp>
      <p:sp>
        <p:nvSpPr>
          <p:cNvPr id="11" name="Text 401"/>
          <p:cNvSpPr txBox="1"/>
          <p:nvPr/>
        </p:nvSpPr>
        <p:spPr>
          <a:xfrm>
            <a:off x="1298448" y="2907792"/>
            <a:ext cx="10161727" cy="603504"/>
          </a:xfrm>
          <a:prstGeom prst="rect">
            <a:avLst/>
          </a:prstGeom>
          <a:noFill/>
          <a:ln/>
        </p:spPr>
        <p:txBody>
          <a:bodyPr wrap="square" lIns="0" tIns="0" rIns="0" bIns="0" rtlCol="0" anchor="ctr"/>
          <a:lstStyle/>
          <a:p>
            <a:pPr indent="0" marL="0">
              <a:buNone/>
            </a:pPr>
            <a:r>
              <a:rPr lang="en-US" sz="1600" dirty="0">
                <a:solidFill>
                  <a:schemeClr val="tx1"/>
                </a:solidFill>
              </a:rPr>
              <a:t>If William the Conqueror </a:t>
            </a:r>
            <a:pPr indent="0" marL="0">
              <a:buNone/>
            </a:pPr>
            <a:r>
              <a:rPr lang="en-US" sz="1600" b="1" dirty="0">
                <a:solidFill>
                  <a:schemeClr val="accent3"/>
                </a:solidFill>
              </a:rPr>
              <a:t>hadn't won</a:t>
            </a:r>
            <a:pPr indent="0" marL="0">
              <a:buNone/>
            </a:pPr>
            <a:r>
              <a:rPr lang="en-US" sz="1600" dirty="0">
                <a:solidFill>
                  <a:schemeClr val="tx1"/>
                </a:solidFill>
              </a:rPr>
              <a:t> the Battle of Hastings, the English language </a:t>
            </a:r>
            <a:pPr indent="0" marL="0">
              <a:buNone/>
            </a:pPr>
            <a:r>
              <a:rPr lang="en-US" sz="1600" b="1" dirty="0">
                <a:solidFill>
                  <a:schemeClr val="accent3"/>
                </a:solidFill>
              </a:rPr>
              <a:t>wouldn't have developed</a:t>
            </a:r>
            <a:pPr indent="0" marL="0">
              <a:buNone/>
            </a:pPr>
            <a:r>
              <a:rPr lang="en-US" sz="1600" dirty="0">
                <a:solidFill>
                  <a:schemeClr val="tx1"/>
                </a:solidFill>
              </a:rPr>
              <a:t> so many French words.</a:t>
            </a:r>
            <a:endParaRPr lang="en-US" sz="1600" dirty="0"/>
          </a:p>
        </p:txBody>
      </p:sp>
      <p:sp>
        <p:nvSpPr>
          <p:cNvPr id="12" name="Card 402"/>
          <p:cNvSpPr/>
          <p:nvPr/>
        </p:nvSpPr>
        <p:spPr>
          <a:xfrm>
            <a:off x="548640" y="3575304"/>
            <a:ext cx="11094415" cy="603504"/>
          </a:xfrm>
          <a:prstGeom prst="roundRect">
            <a:avLst>
              <a:gd name="adj" fmla="val 15152"/>
            </a:avLst>
          </a:prstGeom>
          <a:solidFill>
            <a:schemeClr val="bg2"/>
          </a:solidFill>
          <a:ln/>
        </p:spPr>
      </p:sp>
      <p:sp>
        <p:nvSpPr>
          <p:cNvPr id="13" name="Badge 403"/>
          <p:cNvSpPr txBox="1"/>
          <p:nvPr/>
        </p:nvSpPr>
        <p:spPr>
          <a:xfrm>
            <a:off x="713232" y="3685032"/>
            <a:ext cx="384048" cy="384048"/>
          </a:xfrm>
          <a:prstGeom prst="ellipse">
            <a:avLst/>
          </a:prstGeom>
          <a:solidFill>
            <a:schemeClr val="tx2"/>
          </a:solidFill>
          <a:ln/>
        </p:spPr>
        <p:txBody>
          <a:bodyPr wrap="square" lIns="0" tIns="0" rIns="0" bIns="0" rtlCol="0" anchor="ctr"/>
          <a:lstStyle/>
          <a:p>
            <a:pPr algn="ctr" indent="0" marL="0">
              <a:buNone/>
            </a:pPr>
            <a:r>
              <a:rPr lang="en-US" sz="1400" b="1" dirty="0">
                <a:solidFill>
                  <a:schemeClr val="bg1"/>
                </a:solidFill>
              </a:rPr>
              <a:t>3</a:t>
            </a:r>
            <a:endParaRPr lang="en-US" sz="1400" dirty="0"/>
          </a:p>
        </p:txBody>
      </p:sp>
      <p:sp>
        <p:nvSpPr>
          <p:cNvPr id="14" name="Text 404"/>
          <p:cNvSpPr txBox="1"/>
          <p:nvPr/>
        </p:nvSpPr>
        <p:spPr>
          <a:xfrm>
            <a:off x="1298448" y="3575304"/>
            <a:ext cx="10161727" cy="603504"/>
          </a:xfrm>
          <a:prstGeom prst="rect">
            <a:avLst/>
          </a:prstGeom>
          <a:noFill/>
          <a:ln/>
        </p:spPr>
        <p:txBody>
          <a:bodyPr wrap="square" lIns="0" tIns="0" rIns="0" bIns="0" rtlCol="0" anchor="ctr"/>
          <a:lstStyle/>
          <a:p>
            <a:pPr indent="0" marL="0">
              <a:buNone/>
            </a:pPr>
            <a:r>
              <a:rPr lang="en-US" sz="1600" dirty="0">
                <a:solidFill>
                  <a:schemeClr val="tx1"/>
                </a:solidFill>
              </a:rPr>
              <a:t>If the Magna Carta </a:t>
            </a:r>
            <a:pPr indent="0" marL="0">
              <a:buNone/>
            </a:pPr>
            <a:r>
              <a:rPr lang="en-US" sz="1600" b="1" dirty="0">
                <a:solidFill>
                  <a:schemeClr val="accent3"/>
                </a:solidFill>
              </a:rPr>
              <a:t>hadn't been</a:t>
            </a:r>
            <a:pPr indent="0" marL="0">
              <a:buNone/>
            </a:pPr>
            <a:r>
              <a:rPr lang="en-US" sz="1600" dirty="0">
                <a:solidFill>
                  <a:schemeClr val="tx1"/>
                </a:solidFill>
              </a:rPr>
              <a:t> signed in 1215, the power of the monarchy </a:t>
            </a:r>
            <a:pPr indent="0" marL="0">
              <a:buNone/>
            </a:pPr>
            <a:r>
              <a:rPr lang="en-US" sz="1600" b="1" dirty="0">
                <a:solidFill>
                  <a:schemeClr val="accent3"/>
                </a:solidFill>
              </a:rPr>
              <a:t>would have remained</a:t>
            </a:r>
            <a:pPr indent="0" marL="0">
              <a:buNone/>
            </a:pPr>
            <a:r>
              <a:rPr lang="en-US" sz="1600" dirty="0">
                <a:solidFill>
                  <a:schemeClr val="tx1"/>
                </a:solidFill>
              </a:rPr>
              <a:t> unchecked for much longer.</a:t>
            </a:r>
            <a:endParaRPr lang="en-US" sz="1600" dirty="0"/>
          </a:p>
        </p:txBody>
      </p:sp>
      <p:sp>
        <p:nvSpPr>
          <p:cNvPr id="15" name="Card 405"/>
          <p:cNvSpPr/>
          <p:nvPr/>
        </p:nvSpPr>
        <p:spPr>
          <a:xfrm>
            <a:off x="548640" y="4242816"/>
            <a:ext cx="11094415" cy="603504"/>
          </a:xfrm>
          <a:prstGeom prst="roundRect">
            <a:avLst>
              <a:gd name="adj" fmla="val 15152"/>
            </a:avLst>
          </a:prstGeom>
          <a:solidFill>
            <a:schemeClr val="bg2"/>
          </a:solidFill>
          <a:ln/>
        </p:spPr>
      </p:sp>
      <p:sp>
        <p:nvSpPr>
          <p:cNvPr id="16" name="Badge 406"/>
          <p:cNvSpPr txBox="1"/>
          <p:nvPr/>
        </p:nvSpPr>
        <p:spPr>
          <a:xfrm>
            <a:off x="713232" y="4352544"/>
            <a:ext cx="384048" cy="384048"/>
          </a:xfrm>
          <a:prstGeom prst="ellipse">
            <a:avLst/>
          </a:prstGeom>
          <a:solidFill>
            <a:schemeClr val="tx2"/>
          </a:solidFill>
          <a:ln/>
        </p:spPr>
        <p:txBody>
          <a:bodyPr wrap="square" lIns="0" tIns="0" rIns="0" bIns="0" rtlCol="0" anchor="ctr"/>
          <a:lstStyle/>
          <a:p>
            <a:pPr algn="ctr" indent="0" marL="0">
              <a:buNone/>
            </a:pPr>
            <a:r>
              <a:rPr lang="en-US" sz="1400" b="1" dirty="0">
                <a:solidFill>
                  <a:schemeClr val="bg1"/>
                </a:solidFill>
              </a:rPr>
              <a:t>4</a:t>
            </a:r>
            <a:endParaRPr lang="en-US" sz="1400" dirty="0"/>
          </a:p>
        </p:txBody>
      </p:sp>
      <p:sp>
        <p:nvSpPr>
          <p:cNvPr id="17" name="Text 407"/>
          <p:cNvSpPr txBox="1"/>
          <p:nvPr/>
        </p:nvSpPr>
        <p:spPr>
          <a:xfrm>
            <a:off x="1298448" y="4242816"/>
            <a:ext cx="10161727" cy="603504"/>
          </a:xfrm>
          <a:prstGeom prst="rect">
            <a:avLst/>
          </a:prstGeom>
          <a:noFill/>
          <a:ln/>
        </p:spPr>
        <p:txBody>
          <a:bodyPr wrap="square" lIns="0" tIns="0" rIns="0" bIns="0" rtlCol="0" anchor="ctr"/>
          <a:lstStyle/>
          <a:p>
            <a:pPr indent="0" marL="0">
              <a:buNone/>
            </a:pPr>
            <a:r>
              <a:rPr lang="en-US" sz="1600" dirty="0">
                <a:solidFill>
                  <a:schemeClr val="tx1"/>
                </a:solidFill>
              </a:rPr>
              <a:t>If the East India Company </a:t>
            </a:r>
            <a:pPr indent="0" marL="0">
              <a:buNone/>
            </a:pPr>
            <a:r>
              <a:rPr lang="en-US" sz="1600" b="1" dirty="0">
                <a:solidFill>
                  <a:schemeClr val="accent3"/>
                </a:solidFill>
              </a:rPr>
              <a:t>hadn't been founded</a:t>
            </a:r>
            <a:pPr indent="0" marL="0">
              <a:buNone/>
            </a:pPr>
            <a:r>
              <a:rPr lang="en-US" sz="1600" dirty="0">
                <a:solidFill>
                  <a:schemeClr val="tx1"/>
                </a:solidFill>
              </a:rPr>
              <a:t>, Britain </a:t>
            </a:r>
            <a:pPr indent="0" marL="0">
              <a:buNone/>
            </a:pPr>
            <a:r>
              <a:rPr lang="en-US" sz="1600" b="1" dirty="0">
                <a:solidFill>
                  <a:schemeClr val="accent3"/>
                </a:solidFill>
              </a:rPr>
              <a:t>wouldn't have built</a:t>
            </a:r>
            <a:pPr indent="0" marL="0">
              <a:buNone/>
            </a:pPr>
            <a:r>
              <a:rPr lang="en-US" sz="1600" dirty="0">
                <a:solidFill>
                  <a:schemeClr val="tx1"/>
                </a:solidFill>
              </a:rPr>
              <a:t> such an extensive global trade network.</a:t>
            </a:r>
            <a:endParaRPr lang="en-US" sz="1600" dirty="0"/>
          </a:p>
        </p:txBody>
      </p:sp>
      <p:sp>
        <p:nvSpPr>
          <p:cNvPr id="18" name="Card 408"/>
          <p:cNvSpPr/>
          <p:nvPr/>
        </p:nvSpPr>
        <p:spPr>
          <a:xfrm>
            <a:off x="548640" y="4910328"/>
            <a:ext cx="11094415" cy="603504"/>
          </a:xfrm>
          <a:prstGeom prst="roundRect">
            <a:avLst>
              <a:gd name="adj" fmla="val 15152"/>
            </a:avLst>
          </a:prstGeom>
          <a:solidFill>
            <a:schemeClr val="bg2"/>
          </a:solidFill>
          <a:ln/>
        </p:spPr>
      </p:sp>
      <p:sp>
        <p:nvSpPr>
          <p:cNvPr id="19" name="Badge 409"/>
          <p:cNvSpPr txBox="1"/>
          <p:nvPr/>
        </p:nvSpPr>
        <p:spPr>
          <a:xfrm>
            <a:off x="713232" y="5020056"/>
            <a:ext cx="384048" cy="384048"/>
          </a:xfrm>
          <a:prstGeom prst="ellipse">
            <a:avLst/>
          </a:prstGeom>
          <a:solidFill>
            <a:schemeClr val="tx2"/>
          </a:solidFill>
          <a:ln/>
        </p:spPr>
        <p:txBody>
          <a:bodyPr wrap="square" lIns="0" tIns="0" rIns="0" bIns="0" rtlCol="0" anchor="ctr"/>
          <a:lstStyle/>
          <a:p>
            <a:pPr algn="ctr" indent="0" marL="0">
              <a:buNone/>
            </a:pPr>
            <a:r>
              <a:rPr lang="en-US" sz="1400" b="1" dirty="0">
                <a:solidFill>
                  <a:schemeClr val="bg1"/>
                </a:solidFill>
              </a:rPr>
              <a:t>5</a:t>
            </a:r>
            <a:endParaRPr lang="en-US" sz="1400" dirty="0"/>
          </a:p>
        </p:txBody>
      </p:sp>
      <p:sp>
        <p:nvSpPr>
          <p:cNvPr id="20" name="Text 410"/>
          <p:cNvSpPr txBox="1"/>
          <p:nvPr/>
        </p:nvSpPr>
        <p:spPr>
          <a:xfrm>
            <a:off x="1298448" y="4910328"/>
            <a:ext cx="10161727" cy="603504"/>
          </a:xfrm>
          <a:prstGeom prst="rect">
            <a:avLst/>
          </a:prstGeom>
          <a:noFill/>
          <a:ln/>
        </p:spPr>
        <p:txBody>
          <a:bodyPr wrap="square" lIns="0" tIns="0" rIns="0" bIns="0" rtlCol="0" anchor="ctr"/>
          <a:lstStyle/>
          <a:p>
            <a:pPr indent="0" marL="0">
              <a:buNone/>
            </a:pPr>
            <a:r>
              <a:rPr lang="en-US" sz="1600" dirty="0">
                <a:solidFill>
                  <a:schemeClr val="tx1"/>
                </a:solidFill>
              </a:rPr>
              <a:t>If the Great Fire </a:t>
            </a:r>
            <a:pPr indent="0" marL="0">
              <a:buNone/>
            </a:pPr>
            <a:r>
              <a:rPr lang="en-US" sz="1600" b="1" dirty="0">
                <a:solidFill>
                  <a:schemeClr val="accent3"/>
                </a:solidFill>
              </a:rPr>
              <a:t>hadn't swept</a:t>
            </a:r>
            <a:pPr indent="0" marL="0">
              <a:buNone/>
            </a:pPr>
            <a:r>
              <a:rPr lang="en-US" sz="1600" dirty="0">
                <a:solidFill>
                  <a:schemeClr val="tx1"/>
                </a:solidFill>
              </a:rPr>
              <a:t> through London in 1666, the city </a:t>
            </a:r>
            <a:pPr indent="0" marL="0">
              <a:buNone/>
            </a:pPr>
            <a:r>
              <a:rPr lang="en-US" sz="1600" b="1" dirty="0">
                <a:solidFill>
                  <a:schemeClr val="accent3"/>
                </a:solidFill>
              </a:rPr>
              <a:t>wouldn't have been rebuilt</a:t>
            </a:r>
            <a:pPr indent="0" marL="0">
              <a:buNone/>
            </a:pPr>
            <a:r>
              <a:rPr lang="en-US" sz="1600" dirty="0">
                <a:solidFill>
                  <a:schemeClr val="tx1"/>
                </a:solidFill>
              </a:rPr>
              <a:t> with the improved streets and buildings we see today.</a:t>
            </a:r>
            <a:endParaRPr lang="en-US" sz="1600" dirty="0"/>
          </a:p>
        </p:txBody>
      </p:sp>
      <p:sp>
        <p:nvSpPr>
          <p:cNvPr id="21" name="Card 411"/>
          <p:cNvSpPr/>
          <p:nvPr/>
        </p:nvSpPr>
        <p:spPr>
          <a:xfrm>
            <a:off x="548640" y="5577840"/>
            <a:ext cx="11094415" cy="603504"/>
          </a:xfrm>
          <a:prstGeom prst="roundRect">
            <a:avLst>
              <a:gd name="adj" fmla="val 15152"/>
            </a:avLst>
          </a:prstGeom>
          <a:solidFill>
            <a:schemeClr val="bg2"/>
          </a:solidFill>
          <a:ln/>
        </p:spPr>
      </p:sp>
      <p:sp>
        <p:nvSpPr>
          <p:cNvPr id="22" name="Badge 412"/>
          <p:cNvSpPr txBox="1"/>
          <p:nvPr/>
        </p:nvSpPr>
        <p:spPr>
          <a:xfrm>
            <a:off x="713232" y="5687568"/>
            <a:ext cx="384048" cy="384048"/>
          </a:xfrm>
          <a:prstGeom prst="ellipse">
            <a:avLst/>
          </a:prstGeom>
          <a:solidFill>
            <a:schemeClr val="tx2"/>
          </a:solidFill>
          <a:ln/>
        </p:spPr>
        <p:txBody>
          <a:bodyPr wrap="square" lIns="0" tIns="0" rIns="0" bIns="0" rtlCol="0" anchor="ctr"/>
          <a:lstStyle/>
          <a:p>
            <a:pPr algn="ctr" indent="0" marL="0">
              <a:buNone/>
            </a:pPr>
            <a:r>
              <a:rPr lang="en-US" sz="1400" b="1" dirty="0">
                <a:solidFill>
                  <a:schemeClr val="bg1"/>
                </a:solidFill>
              </a:rPr>
              <a:t>6</a:t>
            </a:r>
            <a:endParaRPr lang="en-US" sz="1400" dirty="0"/>
          </a:p>
        </p:txBody>
      </p:sp>
      <p:sp>
        <p:nvSpPr>
          <p:cNvPr id="23" name="Text 413"/>
          <p:cNvSpPr txBox="1"/>
          <p:nvPr/>
        </p:nvSpPr>
        <p:spPr>
          <a:xfrm>
            <a:off x="1298448" y="5577840"/>
            <a:ext cx="10161727" cy="603504"/>
          </a:xfrm>
          <a:prstGeom prst="rect">
            <a:avLst/>
          </a:prstGeom>
          <a:noFill/>
          <a:ln/>
        </p:spPr>
        <p:txBody>
          <a:bodyPr wrap="square" lIns="0" tIns="0" rIns="0" bIns="0" rtlCol="0" anchor="ctr"/>
          <a:lstStyle/>
          <a:p>
            <a:pPr indent="0" marL="0">
              <a:buNone/>
            </a:pPr>
            <a:r>
              <a:rPr lang="en-US" sz="1600" dirty="0">
                <a:solidFill>
                  <a:schemeClr val="tx1"/>
                </a:solidFill>
              </a:rPr>
              <a:t>If London </a:t>
            </a:r>
            <a:pPr indent="0" marL="0">
              <a:buNone/>
            </a:pPr>
            <a:r>
              <a:rPr lang="en-US" sz="1600" b="1" dirty="0">
                <a:solidFill>
                  <a:schemeClr val="accent3"/>
                </a:solidFill>
              </a:rPr>
              <a:t>hadn't suffered</a:t>
            </a:r>
            <a:pPr indent="0" marL="0">
              <a:buNone/>
            </a:pPr>
            <a:r>
              <a:rPr lang="en-US" sz="1600" dirty="0">
                <a:solidFill>
                  <a:schemeClr val="tx1"/>
                </a:solidFill>
              </a:rPr>
              <a:t> the Blitz, many of the city's historic buildings </a:t>
            </a:r>
            <a:pPr indent="0" marL="0">
              <a:buNone/>
            </a:pPr>
            <a:r>
              <a:rPr lang="en-US" sz="1600" b="1" dirty="0">
                <a:solidFill>
                  <a:schemeClr val="accent3"/>
                </a:solidFill>
              </a:rPr>
              <a:t>would have survived</a:t>
            </a:r>
            <a:pPr indent="0" marL="0">
              <a:buNone/>
            </a:pPr>
            <a:r>
              <a:rPr lang="en-US" sz="1600" dirty="0">
                <a:solidFill>
                  <a:schemeClr val="tx1"/>
                </a:solidFill>
              </a:rPr>
              <a:t> to the present day.</a:t>
            </a:r>
            <a:endParaRPr lang="en-US" sz="1600" dirty="0"/>
          </a:p>
        </p:txBody>
      </p:sp>
      <p:sp>
        <p:nvSpPr>
          <p:cNvPr id="25" name="Slide Number Placeholder 0"/>
          <p:cNvSpPr>
            <a:spLocks noGrp="1"/>
          </p:cNvSpPr>
          <p:nvPr>
            <p:ph type="sldNum" sz="quarter" idx="4294967295"/>
          </p:nvPr>
        </p:nvSpPr>
        <p:spPr>
          <a:xfrm>
            <a:off x="10728655" y="6400800"/>
            <a:ext cx="9144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1"/>
          <p:cNvSpPr/>
          <p:nvPr>
            <p:ph idx="101" type="body" hasCustomPrompt="1"/>
          </p:nvPr>
        </p:nvSpPr>
        <p:spPr>
          <a:xfrm>
            <a:off x="548640" y="329184"/>
            <a:ext cx="7772400" cy="329184"/>
          </a:xfrm>
          <a:prstGeom prst="rect">
            <a:avLst/>
          </a:prstGeom>
          <a:noFill/>
          <a:ln/>
        </p:spPr>
        <p:txBody>
          <a:bodyPr wrap="square" lIns="0" tIns="0" rIns="0" bIns="0" rtlCol="0" anchor="ctr"/>
          <a:lstStyle/>
          <a:p>
            <a:pPr indent="0" marL="0">
              <a:buNone/>
            </a:pPr>
            <a:r>
              <a:rPr lang="en-US" sz="1300" b="1" spc="200" kern="0" dirty="0">
                <a:solidFill>
                  <a:schemeClr val="accent1"/>
                </a:solidFill>
              </a:rPr>
              <a:t>D  ·  GRAMMAR FOCUS</a:t>
            </a:r>
            <a:endParaRPr lang="en-US" sz="1300" dirty="0"/>
          </a:p>
        </p:txBody>
      </p:sp>
      <p:sp>
        <p:nvSpPr>
          <p:cNvPr id="3" name="Text 1"/>
          <p:cNvSpPr/>
          <p:nvPr>
            <p:ph idx="102" type="title" hasCustomPrompt="1"/>
          </p:nvPr>
        </p:nvSpPr>
        <p:spPr>
          <a:xfrm>
            <a:off x="548640" y="676656"/>
            <a:ext cx="11094415" cy="749808"/>
          </a:xfrm>
          <a:prstGeom prst="rect">
            <a:avLst/>
          </a:prstGeom>
          <a:noFill/>
          <a:ln/>
        </p:spPr>
        <p:txBody>
          <a:bodyPr wrap="square" lIns="0" tIns="0" rIns="0" bIns="0" rtlCol="0" anchor="ctr"/>
          <a:lstStyle/>
          <a:p>
            <a:pPr algn="l" indent="0" marL="0">
              <a:buNone/>
            </a:pPr>
            <a:r>
              <a:rPr lang="en-US" sz="3400" b="1" dirty="0">
                <a:solidFill>
                  <a:schemeClr val="tx2"/>
                </a:solidFill>
              </a:rPr>
              <a:t>Task 8: Write your own sentences</a:t>
            </a:r>
            <a:endParaRPr lang="en-US" sz="3400" dirty="0"/>
          </a:p>
        </p:txBody>
      </p:sp>
      <p:sp>
        <p:nvSpPr>
          <p:cNvPr id="4" name="Text 1"/>
          <p:cNvSpPr/>
          <p:nvPr>
            <p:ph idx="103" type="body" hasCustomPrompt="1"/>
          </p:nvPr>
        </p:nvSpPr>
        <p:spPr>
          <a:xfrm>
            <a:off x="548640" y="1463040"/>
            <a:ext cx="11094415" cy="640080"/>
          </a:xfrm>
          <a:prstGeom prst="rect">
            <a:avLst/>
          </a:prstGeom>
          <a:noFill/>
          <a:ln/>
        </p:spPr>
        <p:txBody>
          <a:bodyPr wrap="square" lIns="0" tIns="0" rIns="0" bIns="0" rtlCol="0" anchor="t"/>
          <a:lstStyle/>
          <a:p>
            <a:pPr indent="0" marL="0">
              <a:buNone/>
            </a:pPr>
            <a:r>
              <a:rPr lang="en-US" sz="1800" dirty="0">
                <a:solidFill>
                  <a:schemeClr val="tx1"/>
                </a:solidFill>
              </a:rPr>
              <a:t>Finish each idea with a third conditional sentence about London's history.</a:t>
            </a:r>
            <a:endParaRPr lang="en-US" sz="1800" dirty="0"/>
          </a:p>
        </p:txBody>
      </p:sp>
      <p:sp>
        <p:nvSpPr>
          <p:cNvPr id="6" name="Pill 414"/>
          <p:cNvSpPr txBox="1"/>
          <p:nvPr/>
        </p:nvSpPr>
        <p:spPr>
          <a:xfrm>
            <a:off x="9768535" y="274320"/>
            <a:ext cx="1874520" cy="384048"/>
          </a:xfrm>
          <a:prstGeom prst="roundRect">
            <a:avLst>
              <a:gd name="adj" fmla="val 50000"/>
            </a:avLst>
          </a:prstGeom>
          <a:solidFill>
            <a:schemeClr val="bg2"/>
          </a:solidFill>
          <a:ln/>
        </p:spPr>
        <p:txBody>
          <a:bodyPr wrap="square" lIns="0" tIns="0" rIns="0" bIns="0" rtlCol="0" anchor="ctr"/>
          <a:lstStyle/>
          <a:p>
            <a:pPr algn="ctr" indent="0" marL="0">
              <a:buNone/>
            </a:pPr>
            <a:r>
              <a:rPr lang="en-US" sz="1300" b="1" dirty="0">
                <a:solidFill>
                  <a:schemeClr val="tx2"/>
                </a:solidFill>
              </a:rPr>
              <a:t>Alone  ·  3 min</a:t>
            </a:r>
            <a:endParaRPr lang="en-US" sz="1300" dirty="0"/>
          </a:p>
        </p:txBody>
      </p:sp>
      <p:sp>
        <p:nvSpPr>
          <p:cNvPr id="7" name="Card 415"/>
          <p:cNvSpPr/>
          <p:nvPr/>
        </p:nvSpPr>
        <p:spPr>
          <a:xfrm>
            <a:off x="548640" y="2240280"/>
            <a:ext cx="3515258" cy="2331720"/>
          </a:xfrm>
          <a:prstGeom prst="roundRect">
            <a:avLst>
              <a:gd name="adj" fmla="val 3922"/>
            </a:avLst>
          </a:prstGeom>
          <a:solidFill>
            <a:schemeClr val="bg2"/>
          </a:solidFill>
          <a:ln/>
        </p:spPr>
      </p:sp>
      <p:sp>
        <p:nvSpPr>
          <p:cNvPr id="8" name="Badge 416"/>
          <p:cNvSpPr txBox="1"/>
          <p:nvPr/>
        </p:nvSpPr>
        <p:spPr>
          <a:xfrm>
            <a:off x="822960" y="2514600"/>
            <a:ext cx="502920" cy="502920"/>
          </a:xfrm>
          <a:prstGeom prst="ellipse">
            <a:avLst/>
          </a:prstGeom>
          <a:solidFill>
            <a:schemeClr val="tx2"/>
          </a:solidFill>
          <a:ln/>
        </p:spPr>
        <p:txBody>
          <a:bodyPr wrap="square" lIns="0" tIns="0" rIns="0" bIns="0" rtlCol="0" anchor="ctr"/>
          <a:lstStyle/>
          <a:p>
            <a:pPr algn="ctr" indent="0" marL="0">
              <a:buNone/>
            </a:pPr>
            <a:r>
              <a:rPr lang="en-US" sz="1700" b="1" dirty="0">
                <a:solidFill>
                  <a:schemeClr val="bg1"/>
                </a:solidFill>
              </a:rPr>
              <a:t>1</a:t>
            </a:r>
            <a:endParaRPr lang="en-US" sz="1700" dirty="0"/>
          </a:p>
        </p:txBody>
      </p:sp>
      <p:sp>
        <p:nvSpPr>
          <p:cNvPr id="9" name="Text 417"/>
          <p:cNvSpPr txBox="1"/>
          <p:nvPr/>
        </p:nvSpPr>
        <p:spPr>
          <a:xfrm>
            <a:off x="822960" y="3154680"/>
            <a:ext cx="2966618" cy="1280160"/>
          </a:xfrm>
          <a:prstGeom prst="rect">
            <a:avLst/>
          </a:prstGeom>
          <a:noFill/>
          <a:ln/>
        </p:spPr>
        <p:txBody>
          <a:bodyPr wrap="square" lIns="0" tIns="0" rIns="0" bIns="0" rtlCol="0" anchor="t"/>
          <a:lstStyle/>
          <a:p>
            <a:pPr indent="0" marL="0">
              <a:buNone/>
            </a:pPr>
            <a:r>
              <a:rPr lang="en-US" sz="2200" i="1" dirty="0">
                <a:solidFill>
                  <a:schemeClr val="tx2"/>
                </a:solidFill>
              </a:rPr>
              <a:t>…if the plague hadn't killed so many people…</a:t>
            </a:r>
            <a:endParaRPr lang="en-US" sz="2200" dirty="0"/>
          </a:p>
        </p:txBody>
      </p:sp>
      <p:sp>
        <p:nvSpPr>
          <p:cNvPr id="10" name="Card 418"/>
          <p:cNvSpPr/>
          <p:nvPr/>
        </p:nvSpPr>
        <p:spPr>
          <a:xfrm>
            <a:off x="4338218" y="2240280"/>
            <a:ext cx="3515258" cy="2331720"/>
          </a:xfrm>
          <a:prstGeom prst="roundRect">
            <a:avLst>
              <a:gd name="adj" fmla="val 3922"/>
            </a:avLst>
          </a:prstGeom>
          <a:solidFill>
            <a:schemeClr val="bg2"/>
          </a:solidFill>
          <a:ln/>
        </p:spPr>
      </p:sp>
      <p:sp>
        <p:nvSpPr>
          <p:cNvPr id="11" name="Badge 419"/>
          <p:cNvSpPr txBox="1"/>
          <p:nvPr/>
        </p:nvSpPr>
        <p:spPr>
          <a:xfrm>
            <a:off x="4612538" y="2514600"/>
            <a:ext cx="502920" cy="502920"/>
          </a:xfrm>
          <a:prstGeom prst="ellipse">
            <a:avLst/>
          </a:prstGeom>
          <a:solidFill>
            <a:schemeClr val="tx2"/>
          </a:solidFill>
          <a:ln/>
        </p:spPr>
        <p:txBody>
          <a:bodyPr wrap="square" lIns="0" tIns="0" rIns="0" bIns="0" rtlCol="0" anchor="ctr"/>
          <a:lstStyle/>
          <a:p>
            <a:pPr algn="ctr" indent="0" marL="0">
              <a:buNone/>
            </a:pPr>
            <a:r>
              <a:rPr lang="en-US" sz="1700" b="1" dirty="0">
                <a:solidFill>
                  <a:schemeClr val="bg1"/>
                </a:solidFill>
              </a:rPr>
              <a:t>2</a:t>
            </a:r>
            <a:endParaRPr lang="en-US" sz="1700" dirty="0"/>
          </a:p>
        </p:txBody>
      </p:sp>
      <p:sp>
        <p:nvSpPr>
          <p:cNvPr id="12" name="Text 420"/>
          <p:cNvSpPr txBox="1"/>
          <p:nvPr/>
        </p:nvSpPr>
        <p:spPr>
          <a:xfrm>
            <a:off x="4612538" y="3154680"/>
            <a:ext cx="2966618" cy="1280160"/>
          </a:xfrm>
          <a:prstGeom prst="rect">
            <a:avLst/>
          </a:prstGeom>
          <a:noFill/>
          <a:ln/>
        </p:spPr>
        <p:txBody>
          <a:bodyPr wrap="square" lIns="0" tIns="0" rIns="0" bIns="0" rtlCol="0" anchor="t"/>
          <a:lstStyle/>
          <a:p>
            <a:pPr indent="0" marL="0">
              <a:buNone/>
            </a:pPr>
            <a:r>
              <a:rPr lang="en-US" sz="2200" i="1" dirty="0">
                <a:solidFill>
                  <a:schemeClr val="tx2"/>
                </a:solidFill>
              </a:rPr>
              <a:t>…if the Anglo-Saxons hadn't settled in London…</a:t>
            </a:r>
            <a:endParaRPr lang="en-US" sz="2200" dirty="0"/>
          </a:p>
        </p:txBody>
      </p:sp>
      <p:sp>
        <p:nvSpPr>
          <p:cNvPr id="13" name="Card 421"/>
          <p:cNvSpPr/>
          <p:nvPr/>
        </p:nvSpPr>
        <p:spPr>
          <a:xfrm>
            <a:off x="8127797" y="2240280"/>
            <a:ext cx="3515258" cy="2331720"/>
          </a:xfrm>
          <a:prstGeom prst="roundRect">
            <a:avLst>
              <a:gd name="adj" fmla="val 3922"/>
            </a:avLst>
          </a:prstGeom>
          <a:solidFill>
            <a:schemeClr val="bg2"/>
          </a:solidFill>
          <a:ln/>
        </p:spPr>
      </p:sp>
      <p:sp>
        <p:nvSpPr>
          <p:cNvPr id="14" name="Badge 422"/>
          <p:cNvSpPr txBox="1"/>
          <p:nvPr/>
        </p:nvSpPr>
        <p:spPr>
          <a:xfrm>
            <a:off x="8402117" y="2514600"/>
            <a:ext cx="502920" cy="502920"/>
          </a:xfrm>
          <a:prstGeom prst="ellipse">
            <a:avLst/>
          </a:prstGeom>
          <a:solidFill>
            <a:schemeClr val="tx2"/>
          </a:solidFill>
          <a:ln/>
        </p:spPr>
        <p:txBody>
          <a:bodyPr wrap="square" lIns="0" tIns="0" rIns="0" bIns="0" rtlCol="0" anchor="ctr"/>
          <a:lstStyle/>
          <a:p>
            <a:pPr algn="ctr" indent="0" marL="0">
              <a:buNone/>
            </a:pPr>
            <a:r>
              <a:rPr lang="en-US" sz="1700" b="1" dirty="0">
                <a:solidFill>
                  <a:schemeClr val="bg1"/>
                </a:solidFill>
              </a:rPr>
              <a:t>3</a:t>
            </a:r>
            <a:endParaRPr lang="en-US" sz="1700" dirty="0"/>
          </a:p>
        </p:txBody>
      </p:sp>
      <p:sp>
        <p:nvSpPr>
          <p:cNvPr id="15" name="Text 423"/>
          <p:cNvSpPr txBox="1"/>
          <p:nvPr/>
        </p:nvSpPr>
        <p:spPr>
          <a:xfrm>
            <a:off x="8402117" y="3154680"/>
            <a:ext cx="2966618" cy="1280160"/>
          </a:xfrm>
          <a:prstGeom prst="rect">
            <a:avLst/>
          </a:prstGeom>
          <a:noFill/>
          <a:ln/>
        </p:spPr>
        <p:txBody>
          <a:bodyPr wrap="square" lIns="0" tIns="0" rIns="0" bIns="0" rtlCol="0" anchor="t"/>
          <a:lstStyle/>
          <a:p>
            <a:pPr indent="0" marL="0">
              <a:buNone/>
            </a:pPr>
            <a:r>
              <a:rPr lang="en-US" sz="2200" i="1" dirty="0">
                <a:solidFill>
                  <a:schemeClr val="tx2"/>
                </a:solidFill>
              </a:rPr>
              <a:t>…if Queen Victoria hadn't expanded the British Empire…</a:t>
            </a:r>
            <a:endParaRPr lang="en-US" sz="2200" dirty="0"/>
          </a:p>
        </p:txBody>
      </p:sp>
      <p:sp>
        <p:nvSpPr>
          <p:cNvPr id="16" name="Card 424"/>
          <p:cNvSpPr/>
          <p:nvPr/>
        </p:nvSpPr>
        <p:spPr>
          <a:xfrm>
            <a:off x="548640" y="4846320"/>
            <a:ext cx="11094415" cy="1371600"/>
          </a:xfrm>
          <a:prstGeom prst="roundRect">
            <a:avLst>
              <a:gd name="adj" fmla="val 6667"/>
            </a:avLst>
          </a:prstGeom>
          <a:solidFill>
            <a:schemeClr val="accent5">
              <a:alpha val="14000"/>
            </a:schemeClr>
          </a:solidFill>
          <a:ln/>
        </p:spPr>
      </p:sp>
      <p:sp>
        <p:nvSpPr>
          <p:cNvPr id="17" name="Icon circle 425"/>
          <p:cNvSpPr/>
          <p:nvPr/>
        </p:nvSpPr>
        <p:spPr>
          <a:xfrm>
            <a:off x="822960" y="5138928"/>
            <a:ext cx="777240" cy="777240"/>
          </a:xfrm>
          <a:prstGeom prst="ellipse">
            <a:avLst/>
          </a:prstGeom>
          <a:solidFill>
            <a:schemeClr val="accent5"/>
          </a:solidFill>
          <a:ln/>
        </p:spPr>
      </p:sp>
      <p:pic>
        <p:nvPicPr>
          <p:cNvPr id="18" name="Icon 426" descr="preencoded.png">    </p:cNvPr>
          <p:cNvPicPr>
            <a:picLocks noChangeAspect="1"/>
          </p:cNvPicPr>
          <p:nvPr/>
        </p:nvPicPr>
        <p:blipFill>
          <a:blip r:embed="rId1"/>
          <a:stretch>
            <a:fillRect/>
          </a:stretch>
        </p:blipFill>
        <p:spPr>
          <a:xfrm>
            <a:off x="1032815" y="5348783"/>
            <a:ext cx="357530" cy="357530"/>
          </a:xfrm>
          <a:prstGeom prst="rect">
            <a:avLst/>
          </a:prstGeom>
        </p:spPr>
      </p:pic>
      <p:sp>
        <p:nvSpPr>
          <p:cNvPr id="19" name="Text 427"/>
          <p:cNvSpPr txBox="1"/>
          <p:nvPr/>
        </p:nvSpPr>
        <p:spPr>
          <a:xfrm>
            <a:off x="1874520" y="4846320"/>
            <a:ext cx="9494215" cy="1371600"/>
          </a:xfrm>
          <a:prstGeom prst="rect">
            <a:avLst/>
          </a:prstGeom>
          <a:noFill/>
          <a:ln/>
        </p:spPr>
        <p:txBody>
          <a:bodyPr wrap="square" lIns="0" tIns="0" rIns="0" bIns="0" rtlCol="0" anchor="ctr"/>
          <a:lstStyle/>
          <a:p>
            <a:pPr indent="0" marL="0">
              <a:buNone/>
            </a:pPr>
            <a:r>
              <a:rPr lang="en-US" sz="2000" b="1" dirty="0">
                <a:solidFill>
                  <a:schemeClr val="tx2"/>
                </a:solidFill>
              </a:rPr>
              <a:t>Finished early?</a:t>
            </a:r>
            <a:endParaRPr lang="en-US" sz="1600" dirty="0"/>
          </a:p>
          <a:p>
            <a:pPr indent="0" marL="0">
              <a:buNone/>
            </a:pPr>
            <a:r>
              <a:rPr lang="en-US" sz="1800" dirty="0">
                <a:solidFill>
                  <a:schemeClr val="tx1"/>
                </a:solidFill>
              </a:rPr>
              <a:t>Write one more sentence with might have, and one in the passive.</a:t>
            </a:r>
            <a:endParaRPr lang="en-US" sz="1600" dirty="0"/>
          </a:p>
        </p:txBody>
      </p:sp>
      <p:sp>
        <p:nvSpPr>
          <p:cNvPr id="25" name="Slide Number Placeholder 0"/>
          <p:cNvSpPr>
            <a:spLocks noGrp="1"/>
          </p:cNvSpPr>
          <p:nvPr>
            <p:ph type="sldNum" sz="quarter" idx="4294967295"/>
          </p:nvPr>
        </p:nvSpPr>
        <p:spPr>
          <a:xfrm>
            <a:off x="10728655" y="6400800"/>
            <a:ext cx="9144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1"/>
          <p:cNvSpPr/>
          <p:nvPr>
            <p:ph idx="101" type="body" hasCustomPrompt="1"/>
          </p:nvPr>
        </p:nvSpPr>
        <p:spPr>
          <a:xfrm>
            <a:off x="548640" y="329184"/>
            <a:ext cx="7772400" cy="329184"/>
          </a:xfrm>
          <a:prstGeom prst="rect">
            <a:avLst/>
          </a:prstGeom>
          <a:noFill/>
          <a:ln/>
        </p:spPr>
        <p:txBody>
          <a:bodyPr wrap="square" lIns="0" tIns="0" rIns="0" bIns="0" rtlCol="0" anchor="ctr"/>
          <a:lstStyle/>
          <a:p>
            <a:pPr indent="0" marL="0">
              <a:buNone/>
            </a:pPr>
            <a:r>
              <a:rPr lang="en-US" sz="1300" b="1" spc="200" kern="0" dirty="0">
                <a:solidFill>
                  <a:schemeClr val="accent1"/>
                </a:solidFill>
              </a:rPr>
              <a:t>E  ·  SPEAKING</a:t>
            </a:r>
            <a:endParaRPr lang="en-US" sz="1300" dirty="0"/>
          </a:p>
        </p:txBody>
      </p:sp>
      <p:sp>
        <p:nvSpPr>
          <p:cNvPr id="3" name="Text 1"/>
          <p:cNvSpPr/>
          <p:nvPr>
            <p:ph idx="102" type="title" hasCustomPrompt="1"/>
          </p:nvPr>
        </p:nvSpPr>
        <p:spPr>
          <a:xfrm>
            <a:off x="548640" y="676656"/>
            <a:ext cx="11094415" cy="749808"/>
          </a:xfrm>
          <a:prstGeom prst="rect">
            <a:avLst/>
          </a:prstGeom>
          <a:noFill/>
          <a:ln/>
        </p:spPr>
        <p:txBody>
          <a:bodyPr wrap="square" lIns="0" tIns="0" rIns="0" bIns="0" rtlCol="0" anchor="ctr"/>
          <a:lstStyle/>
          <a:p>
            <a:pPr algn="l" indent="0" marL="0">
              <a:buNone/>
            </a:pPr>
            <a:r>
              <a:rPr lang="en-US" sz="3400" b="1" dirty="0">
                <a:solidFill>
                  <a:schemeClr val="tx2"/>
                </a:solidFill>
              </a:rPr>
              <a:t>What if history had been different?</a:t>
            </a:r>
            <a:endParaRPr lang="en-US" sz="3400" dirty="0"/>
          </a:p>
        </p:txBody>
      </p:sp>
      <p:sp>
        <p:nvSpPr>
          <p:cNvPr id="4" name="Text 1"/>
          <p:cNvSpPr/>
          <p:nvPr>
            <p:ph idx="103" type="body" hasCustomPrompt="1"/>
          </p:nvPr>
        </p:nvSpPr>
        <p:spPr>
          <a:xfrm>
            <a:off x="548640" y="1463040"/>
            <a:ext cx="11094415" cy="640080"/>
          </a:xfrm>
          <a:prstGeom prst="rect">
            <a:avLst/>
          </a:prstGeom>
          <a:noFill/>
          <a:ln/>
        </p:spPr>
        <p:txBody>
          <a:bodyPr wrap="square" lIns="0" tIns="0" rIns="0" bIns="0" rtlCol="0" anchor="t"/>
          <a:lstStyle/>
          <a:p>
            <a:pPr indent="0" marL="0">
              <a:buNone/>
            </a:pPr>
            <a:r>
              <a:rPr lang="en-US" sz="1800" dirty="0">
                <a:solidFill>
                  <a:schemeClr val="tx1"/>
                </a:solidFill>
              </a:rPr>
              <a:t>Discuss at least three questions. Use the third conditional where it sounds natural, and ask follow-up questions.</a:t>
            </a:r>
            <a:endParaRPr lang="en-US" sz="1800" dirty="0"/>
          </a:p>
        </p:txBody>
      </p:sp>
      <p:sp>
        <p:nvSpPr>
          <p:cNvPr id="6" name="Pill 428"/>
          <p:cNvSpPr txBox="1"/>
          <p:nvPr/>
        </p:nvSpPr>
        <p:spPr>
          <a:xfrm>
            <a:off x="8854135" y="274320"/>
            <a:ext cx="2788920" cy="384048"/>
          </a:xfrm>
          <a:prstGeom prst="roundRect">
            <a:avLst>
              <a:gd name="adj" fmla="val 50000"/>
            </a:avLst>
          </a:prstGeom>
          <a:solidFill>
            <a:schemeClr val="bg2"/>
          </a:solidFill>
          <a:ln/>
        </p:spPr>
        <p:txBody>
          <a:bodyPr wrap="square" lIns="0" tIns="0" rIns="0" bIns="0" rtlCol="0" anchor="ctr"/>
          <a:lstStyle/>
          <a:p>
            <a:pPr algn="ctr" indent="0" marL="0">
              <a:buNone/>
            </a:pPr>
            <a:r>
              <a:rPr lang="en-US" sz="1300" b="1" dirty="0">
                <a:solidFill>
                  <a:schemeClr val="tx2"/>
                </a:solidFill>
              </a:rPr>
              <a:t>Pairs or threes  ·  6 min</a:t>
            </a:r>
            <a:endParaRPr lang="en-US" sz="1300" dirty="0"/>
          </a:p>
        </p:txBody>
      </p:sp>
      <p:sp>
        <p:nvSpPr>
          <p:cNvPr id="7" name="Card 429"/>
          <p:cNvSpPr/>
          <p:nvPr/>
        </p:nvSpPr>
        <p:spPr>
          <a:xfrm>
            <a:off x="548640" y="2240280"/>
            <a:ext cx="5410048" cy="1828800"/>
          </a:xfrm>
          <a:prstGeom prst="roundRect">
            <a:avLst>
              <a:gd name="adj" fmla="val 5000"/>
            </a:avLst>
          </a:prstGeom>
          <a:solidFill>
            <a:schemeClr val="bg2"/>
          </a:solidFill>
          <a:ln/>
        </p:spPr>
      </p:sp>
      <p:sp>
        <p:nvSpPr>
          <p:cNvPr id="8" name="Badge 430"/>
          <p:cNvSpPr txBox="1"/>
          <p:nvPr/>
        </p:nvSpPr>
        <p:spPr>
          <a:xfrm>
            <a:off x="777240" y="2468880"/>
            <a:ext cx="457200" cy="457200"/>
          </a:xfrm>
          <a:prstGeom prst="ellipse">
            <a:avLst/>
          </a:prstGeom>
          <a:solidFill>
            <a:schemeClr val="tx2"/>
          </a:solidFill>
          <a:ln/>
        </p:spPr>
        <p:txBody>
          <a:bodyPr wrap="square" lIns="0" tIns="0" rIns="0" bIns="0" rtlCol="0" anchor="ctr"/>
          <a:lstStyle/>
          <a:p>
            <a:pPr algn="ctr" indent="0" marL="0">
              <a:buNone/>
            </a:pPr>
            <a:r>
              <a:rPr lang="en-US" sz="1600" b="1" dirty="0">
                <a:solidFill>
                  <a:schemeClr val="bg1"/>
                </a:solidFill>
              </a:rPr>
              <a:t>1</a:t>
            </a:r>
            <a:endParaRPr lang="en-US" sz="1600" dirty="0"/>
          </a:p>
        </p:txBody>
      </p:sp>
      <p:sp>
        <p:nvSpPr>
          <p:cNvPr id="9" name="Text 431"/>
          <p:cNvSpPr txBox="1"/>
          <p:nvPr/>
        </p:nvSpPr>
        <p:spPr>
          <a:xfrm>
            <a:off x="1417320" y="2377440"/>
            <a:ext cx="4312768" cy="1554480"/>
          </a:xfrm>
          <a:prstGeom prst="rect">
            <a:avLst/>
          </a:prstGeom>
          <a:noFill/>
          <a:ln/>
        </p:spPr>
        <p:txBody>
          <a:bodyPr wrap="square" lIns="0" tIns="0" rIns="0" bIns="0" rtlCol="0" anchor="ctr"/>
          <a:lstStyle/>
          <a:p>
            <a:pPr indent="0" marL="0">
              <a:buNone/>
            </a:pPr>
            <a:r>
              <a:rPr lang="en-US" sz="1900" dirty="0">
                <a:solidFill>
                  <a:schemeClr val="tx1"/>
                </a:solidFill>
              </a:rPr>
              <a:t>If the Romans hadn't built Londinium, where do you think the capital of England might have been? Would it have developed in the same way?</a:t>
            </a:r>
            <a:endParaRPr lang="en-US" sz="1900" dirty="0"/>
          </a:p>
        </p:txBody>
      </p:sp>
      <p:sp>
        <p:nvSpPr>
          <p:cNvPr id="10" name="Card 432"/>
          <p:cNvSpPr/>
          <p:nvPr/>
        </p:nvSpPr>
        <p:spPr>
          <a:xfrm>
            <a:off x="6233008" y="2240280"/>
            <a:ext cx="5410048" cy="1828800"/>
          </a:xfrm>
          <a:prstGeom prst="roundRect">
            <a:avLst>
              <a:gd name="adj" fmla="val 5000"/>
            </a:avLst>
          </a:prstGeom>
          <a:solidFill>
            <a:schemeClr val="bg2"/>
          </a:solidFill>
          <a:ln/>
        </p:spPr>
      </p:sp>
      <p:sp>
        <p:nvSpPr>
          <p:cNvPr id="11" name="Badge 433"/>
          <p:cNvSpPr txBox="1"/>
          <p:nvPr/>
        </p:nvSpPr>
        <p:spPr>
          <a:xfrm>
            <a:off x="6461608" y="2468880"/>
            <a:ext cx="457200" cy="457200"/>
          </a:xfrm>
          <a:prstGeom prst="ellipse">
            <a:avLst/>
          </a:prstGeom>
          <a:solidFill>
            <a:schemeClr val="tx2"/>
          </a:solidFill>
          <a:ln/>
        </p:spPr>
        <p:txBody>
          <a:bodyPr wrap="square" lIns="0" tIns="0" rIns="0" bIns="0" rtlCol="0" anchor="ctr"/>
          <a:lstStyle/>
          <a:p>
            <a:pPr algn="ctr" indent="0" marL="0">
              <a:buNone/>
            </a:pPr>
            <a:r>
              <a:rPr lang="en-US" sz="1600" b="1" dirty="0">
                <a:solidFill>
                  <a:schemeClr val="bg1"/>
                </a:solidFill>
              </a:rPr>
              <a:t>2</a:t>
            </a:r>
            <a:endParaRPr lang="en-US" sz="1600" dirty="0"/>
          </a:p>
        </p:txBody>
      </p:sp>
      <p:sp>
        <p:nvSpPr>
          <p:cNvPr id="12" name="Text 434"/>
          <p:cNvSpPr txBox="1"/>
          <p:nvPr/>
        </p:nvSpPr>
        <p:spPr>
          <a:xfrm>
            <a:off x="7101688" y="2377440"/>
            <a:ext cx="4312768" cy="1554480"/>
          </a:xfrm>
          <a:prstGeom prst="rect">
            <a:avLst/>
          </a:prstGeom>
          <a:noFill/>
          <a:ln/>
        </p:spPr>
        <p:txBody>
          <a:bodyPr wrap="square" lIns="0" tIns="0" rIns="0" bIns="0" rtlCol="0" anchor="ctr"/>
          <a:lstStyle/>
          <a:p>
            <a:pPr indent="0" marL="0">
              <a:buNone/>
            </a:pPr>
            <a:r>
              <a:rPr lang="en-US" sz="1900" dirty="0">
                <a:solidFill>
                  <a:schemeClr val="tx1"/>
                </a:solidFill>
              </a:rPr>
              <a:t>If the Great Plague hadn't killed so many people in 1665, how might London's population and society have developed differently?</a:t>
            </a:r>
            <a:endParaRPr lang="en-US" sz="1900" dirty="0"/>
          </a:p>
        </p:txBody>
      </p:sp>
      <p:sp>
        <p:nvSpPr>
          <p:cNvPr id="13" name="Card 435"/>
          <p:cNvSpPr/>
          <p:nvPr/>
        </p:nvSpPr>
        <p:spPr>
          <a:xfrm>
            <a:off x="548640" y="4343400"/>
            <a:ext cx="5410048" cy="1828800"/>
          </a:xfrm>
          <a:prstGeom prst="roundRect">
            <a:avLst>
              <a:gd name="adj" fmla="val 5000"/>
            </a:avLst>
          </a:prstGeom>
          <a:solidFill>
            <a:schemeClr val="bg2"/>
          </a:solidFill>
          <a:ln/>
        </p:spPr>
      </p:sp>
      <p:sp>
        <p:nvSpPr>
          <p:cNvPr id="14" name="Badge 436"/>
          <p:cNvSpPr txBox="1"/>
          <p:nvPr/>
        </p:nvSpPr>
        <p:spPr>
          <a:xfrm>
            <a:off x="777240" y="4572000"/>
            <a:ext cx="457200" cy="457200"/>
          </a:xfrm>
          <a:prstGeom prst="ellipse">
            <a:avLst/>
          </a:prstGeom>
          <a:solidFill>
            <a:schemeClr val="tx2"/>
          </a:solidFill>
          <a:ln/>
        </p:spPr>
        <p:txBody>
          <a:bodyPr wrap="square" lIns="0" tIns="0" rIns="0" bIns="0" rtlCol="0" anchor="ctr"/>
          <a:lstStyle/>
          <a:p>
            <a:pPr algn="ctr" indent="0" marL="0">
              <a:buNone/>
            </a:pPr>
            <a:r>
              <a:rPr lang="en-US" sz="1600" b="1" dirty="0">
                <a:solidFill>
                  <a:schemeClr val="bg1"/>
                </a:solidFill>
              </a:rPr>
              <a:t>3</a:t>
            </a:r>
            <a:endParaRPr lang="en-US" sz="1600" dirty="0"/>
          </a:p>
        </p:txBody>
      </p:sp>
      <p:sp>
        <p:nvSpPr>
          <p:cNvPr id="15" name="Text 437"/>
          <p:cNvSpPr txBox="1"/>
          <p:nvPr/>
        </p:nvSpPr>
        <p:spPr>
          <a:xfrm>
            <a:off x="1417320" y="4480560"/>
            <a:ext cx="4312768" cy="1554480"/>
          </a:xfrm>
          <a:prstGeom prst="rect">
            <a:avLst/>
          </a:prstGeom>
          <a:noFill/>
          <a:ln/>
        </p:spPr>
        <p:txBody>
          <a:bodyPr wrap="square" lIns="0" tIns="0" rIns="0" bIns="0" rtlCol="0" anchor="ctr"/>
          <a:lstStyle/>
          <a:p>
            <a:pPr indent="0" marL="0">
              <a:buNone/>
            </a:pPr>
            <a:r>
              <a:rPr lang="en-US" sz="1900" dirty="0">
                <a:solidFill>
                  <a:schemeClr val="tx1"/>
                </a:solidFill>
              </a:rPr>
              <a:t>If the East India Company hadn't been founded in 1600, do you think Britain would still have built a global empire? Why / Why not?</a:t>
            </a:r>
            <a:endParaRPr lang="en-US" sz="1900" dirty="0"/>
          </a:p>
        </p:txBody>
      </p:sp>
      <p:sp>
        <p:nvSpPr>
          <p:cNvPr id="16" name="Card 438"/>
          <p:cNvSpPr/>
          <p:nvPr/>
        </p:nvSpPr>
        <p:spPr>
          <a:xfrm>
            <a:off x="6233008" y="4343400"/>
            <a:ext cx="5410048" cy="1828800"/>
          </a:xfrm>
          <a:prstGeom prst="roundRect">
            <a:avLst>
              <a:gd name="adj" fmla="val 5000"/>
            </a:avLst>
          </a:prstGeom>
          <a:solidFill>
            <a:schemeClr val="bg2"/>
          </a:solidFill>
          <a:ln/>
        </p:spPr>
      </p:sp>
      <p:sp>
        <p:nvSpPr>
          <p:cNvPr id="17" name="Badge 439"/>
          <p:cNvSpPr txBox="1"/>
          <p:nvPr/>
        </p:nvSpPr>
        <p:spPr>
          <a:xfrm>
            <a:off x="6461608" y="4572000"/>
            <a:ext cx="457200" cy="457200"/>
          </a:xfrm>
          <a:prstGeom prst="ellipse">
            <a:avLst/>
          </a:prstGeom>
          <a:solidFill>
            <a:schemeClr val="tx2"/>
          </a:solidFill>
          <a:ln/>
        </p:spPr>
        <p:txBody>
          <a:bodyPr wrap="square" lIns="0" tIns="0" rIns="0" bIns="0" rtlCol="0" anchor="ctr"/>
          <a:lstStyle/>
          <a:p>
            <a:pPr algn="ctr" indent="0" marL="0">
              <a:buNone/>
            </a:pPr>
            <a:r>
              <a:rPr lang="en-US" sz="1600" b="1" dirty="0">
                <a:solidFill>
                  <a:schemeClr val="bg1"/>
                </a:solidFill>
              </a:rPr>
              <a:t>4</a:t>
            </a:r>
            <a:endParaRPr lang="en-US" sz="1600" dirty="0"/>
          </a:p>
        </p:txBody>
      </p:sp>
      <p:sp>
        <p:nvSpPr>
          <p:cNvPr id="18" name="Text 440"/>
          <p:cNvSpPr txBox="1"/>
          <p:nvPr/>
        </p:nvSpPr>
        <p:spPr>
          <a:xfrm>
            <a:off x="7101688" y="4480560"/>
            <a:ext cx="4312768" cy="1554480"/>
          </a:xfrm>
          <a:prstGeom prst="rect">
            <a:avLst/>
          </a:prstGeom>
          <a:noFill/>
          <a:ln/>
        </p:spPr>
        <p:txBody>
          <a:bodyPr wrap="square" lIns="0" tIns="0" rIns="0" bIns="0" rtlCol="0" anchor="ctr"/>
          <a:lstStyle/>
          <a:p>
            <a:pPr indent="0" marL="0">
              <a:buNone/>
            </a:pPr>
            <a:r>
              <a:rPr lang="en-US" sz="1900" dirty="0">
                <a:solidFill>
                  <a:schemeClr val="tx1"/>
                </a:solidFill>
              </a:rPr>
              <a:t>If the Blitz hadn't happened, how do you think London's architecture and identity might look today?</a:t>
            </a:r>
            <a:endParaRPr lang="en-US" sz="1900" dirty="0"/>
          </a:p>
        </p:txBody>
      </p:sp>
      <p:sp>
        <p:nvSpPr>
          <p:cNvPr id="25" name="Slide Number Placeholder 0"/>
          <p:cNvSpPr>
            <a:spLocks noGrp="1"/>
          </p:cNvSpPr>
          <p:nvPr>
            <p:ph type="sldNum" sz="quarter" idx="4294967295"/>
          </p:nvPr>
        </p:nvSpPr>
        <p:spPr>
          <a:xfrm>
            <a:off x="10728655" y="6400800"/>
            <a:ext cx="9144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1"/>
          <p:cNvSpPr/>
          <p:nvPr>
            <p:ph idx="101" type="body" hasCustomPrompt="1"/>
          </p:nvPr>
        </p:nvSpPr>
        <p:spPr>
          <a:xfrm>
            <a:off x="822960" y="777240"/>
            <a:ext cx="7772400" cy="329184"/>
          </a:xfrm>
          <a:prstGeom prst="rect">
            <a:avLst/>
          </a:prstGeom>
          <a:noFill/>
          <a:ln/>
        </p:spPr>
        <p:txBody>
          <a:bodyPr wrap="square" lIns="0" tIns="0" rIns="0" bIns="0" rtlCol="0" anchor="ctr"/>
          <a:lstStyle/>
          <a:p>
            <a:pPr indent="0" marL="0">
              <a:buNone/>
            </a:pPr>
            <a:r>
              <a:rPr lang="en-US" sz="1300" b="1" spc="200" kern="0" dirty="0">
                <a:solidFill>
                  <a:schemeClr val="bg2"/>
                </a:solidFill>
              </a:rPr>
              <a:t>E  ·  SPEAKING</a:t>
            </a:r>
            <a:endParaRPr lang="en-US" sz="1300" dirty="0"/>
          </a:p>
        </p:txBody>
      </p:sp>
      <p:sp>
        <p:nvSpPr>
          <p:cNvPr id="3" name="Text 1"/>
          <p:cNvSpPr/>
          <p:nvPr>
            <p:ph idx="102" type="title" hasCustomPrompt="1"/>
          </p:nvPr>
        </p:nvSpPr>
        <p:spPr>
          <a:xfrm>
            <a:off x="822960" y="1234440"/>
            <a:ext cx="8503920" cy="1828800"/>
          </a:xfrm>
          <a:prstGeom prst="rect">
            <a:avLst/>
          </a:prstGeom>
          <a:noFill/>
          <a:ln/>
        </p:spPr>
        <p:txBody>
          <a:bodyPr wrap="square" lIns="0" tIns="0" rIns="0" bIns="0" rtlCol="0" anchor="b"/>
          <a:lstStyle/>
          <a:p>
            <a:pPr algn="l" indent="0" marL="0">
              <a:buNone/>
            </a:pPr>
            <a:r>
              <a:rPr lang="en-US" sz="4400" b="1" dirty="0">
                <a:solidFill>
                  <a:schemeClr val="bg1"/>
                </a:solidFill>
              </a:rPr>
              <a:t>Now your own country</a:t>
            </a:r>
            <a:endParaRPr lang="en-US" sz="4400" dirty="0"/>
          </a:p>
        </p:txBody>
      </p:sp>
      <p:sp>
        <p:nvSpPr>
          <p:cNvPr id="4" name="Text 1"/>
          <p:cNvSpPr/>
          <p:nvPr>
            <p:ph idx="103" type="body" hasCustomPrompt="1"/>
          </p:nvPr>
        </p:nvSpPr>
        <p:spPr>
          <a:xfrm>
            <a:off x="822960" y="3200400"/>
            <a:ext cx="8503920" cy="1143000"/>
          </a:xfrm>
          <a:prstGeom prst="rect">
            <a:avLst/>
          </a:prstGeom>
          <a:noFill/>
          <a:ln/>
        </p:spPr>
        <p:txBody>
          <a:bodyPr wrap="square" lIns="0" tIns="0" rIns="0" bIns="0" rtlCol="0" anchor="t"/>
          <a:lstStyle/>
          <a:p>
            <a:pPr indent="0" marL="0">
              <a:buNone/>
            </a:pPr>
            <a:r>
              <a:rPr lang="en-US" sz="2200" dirty="0">
                <a:solidFill>
                  <a:schemeClr val="bg2"/>
                </a:solidFill>
              </a:rPr>
              <a:t>Choose one major event in your country's history. Make a third conditional sentence about it and share it with your partner.</a:t>
            </a:r>
            <a:endParaRPr lang="en-US" sz="2200" dirty="0"/>
          </a:p>
        </p:txBody>
      </p:sp>
      <p:sp>
        <p:nvSpPr>
          <p:cNvPr id="6" name="Icon circle 441"/>
          <p:cNvSpPr/>
          <p:nvPr/>
        </p:nvSpPr>
        <p:spPr>
          <a:xfrm>
            <a:off x="9646920" y="1188720"/>
            <a:ext cx="1737360" cy="1737360"/>
          </a:xfrm>
          <a:prstGeom prst="ellipse">
            <a:avLst/>
          </a:prstGeom>
          <a:solidFill>
            <a:schemeClr val="accent1"/>
          </a:solidFill>
          <a:ln/>
        </p:spPr>
      </p:sp>
      <p:pic>
        <p:nvPicPr>
          <p:cNvPr id="7" name="Icon 442" descr="preencoded.png">    </p:cNvPr>
          <p:cNvPicPr>
            <a:picLocks noChangeAspect="1"/>
          </p:cNvPicPr>
          <p:nvPr/>
        </p:nvPicPr>
        <p:blipFill>
          <a:blip r:embed="rId1"/>
          <a:stretch>
            <a:fillRect/>
          </a:stretch>
        </p:blipFill>
        <p:spPr>
          <a:xfrm>
            <a:off x="10116007" y="1657807"/>
            <a:ext cx="799186" cy="799186"/>
          </a:xfrm>
          <a:prstGeom prst="rect">
            <a:avLst/>
          </a:prstGeom>
        </p:spPr>
      </p:pic>
      <p:sp>
        <p:nvSpPr>
          <p:cNvPr id="8" name="Card 443"/>
          <p:cNvSpPr/>
          <p:nvPr/>
        </p:nvSpPr>
        <p:spPr>
          <a:xfrm>
            <a:off x="822960" y="4617720"/>
            <a:ext cx="10545775" cy="1280160"/>
          </a:xfrm>
          <a:prstGeom prst="roundRect">
            <a:avLst>
              <a:gd name="adj" fmla="val 7143"/>
            </a:avLst>
          </a:prstGeom>
          <a:solidFill>
            <a:schemeClr val="bg1">
              <a:alpha val="12000"/>
            </a:schemeClr>
          </a:solidFill>
          <a:ln/>
        </p:spPr>
      </p:sp>
      <p:sp>
        <p:nvSpPr>
          <p:cNvPr id="9" name="Text 444"/>
          <p:cNvSpPr txBox="1"/>
          <p:nvPr/>
        </p:nvSpPr>
        <p:spPr>
          <a:xfrm>
            <a:off x="1188720" y="4617720"/>
            <a:ext cx="9814255" cy="1280160"/>
          </a:xfrm>
          <a:prstGeom prst="rect">
            <a:avLst/>
          </a:prstGeom>
          <a:noFill/>
          <a:ln/>
        </p:spPr>
        <p:txBody>
          <a:bodyPr wrap="square" lIns="0" tIns="0" rIns="0" bIns="0" rtlCol="0" anchor="ctr"/>
          <a:lstStyle/>
          <a:p>
            <a:pPr indent="0" marL="0">
              <a:buNone/>
            </a:pPr>
            <a:r>
              <a:rPr lang="en-US" sz="2600" b="1" i="1" dirty="0">
                <a:solidFill>
                  <a:schemeClr val="bg1"/>
                </a:solidFill>
              </a:rPr>
              <a:t>If … hadn't … ,  … would / might / could have … .</a:t>
            </a:r>
            <a:endParaRPr lang="en-US" sz="2600" dirty="0"/>
          </a:p>
        </p:txBody>
      </p:sp>
      <p:sp>
        <p:nvSpPr>
          <p:cNvPr id="25" name="Slide Number Placeholder 0"/>
          <p:cNvSpPr>
            <a:spLocks noGrp="1"/>
          </p:cNvSpPr>
          <p:nvPr>
            <p:ph type="sldNum" sz="quarter" idx="4294967295"/>
          </p:nvPr>
        </p:nvSpPr>
        <p:spPr>
          <a:xfrm>
            <a:off x="10728655" y="6400800"/>
            <a:ext cx="9144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1"/>
          <p:cNvSpPr/>
          <p:nvPr>
            <p:ph idx="101" type="body" hasCustomPrompt="1"/>
          </p:nvPr>
        </p:nvSpPr>
        <p:spPr>
          <a:xfrm>
            <a:off x="548640" y="329184"/>
            <a:ext cx="7772400" cy="329184"/>
          </a:xfrm>
          <a:prstGeom prst="rect">
            <a:avLst/>
          </a:prstGeom>
          <a:noFill/>
          <a:ln/>
        </p:spPr>
        <p:txBody>
          <a:bodyPr wrap="square" lIns="0" tIns="0" rIns="0" bIns="0" rtlCol="0" anchor="ctr"/>
          <a:lstStyle/>
          <a:p>
            <a:pPr indent="0" marL="0">
              <a:buNone/>
            </a:pPr>
            <a:r>
              <a:rPr lang="en-US" sz="1300" b="1" spc="200" kern="0" dirty="0">
                <a:solidFill>
                  <a:schemeClr val="accent1"/>
                </a:solidFill>
              </a:rPr>
              <a:t>F  ·  POST-WATCH DISCUSSION</a:t>
            </a:r>
            <a:endParaRPr lang="en-US" sz="1300" dirty="0"/>
          </a:p>
        </p:txBody>
      </p:sp>
      <p:sp>
        <p:nvSpPr>
          <p:cNvPr id="3" name="Text 1"/>
          <p:cNvSpPr/>
          <p:nvPr>
            <p:ph idx="102" type="title" hasCustomPrompt="1"/>
          </p:nvPr>
        </p:nvSpPr>
        <p:spPr>
          <a:xfrm>
            <a:off x="548640" y="676656"/>
            <a:ext cx="11094415" cy="749808"/>
          </a:xfrm>
          <a:prstGeom prst="rect">
            <a:avLst/>
          </a:prstGeom>
          <a:noFill/>
          <a:ln/>
        </p:spPr>
        <p:txBody>
          <a:bodyPr wrap="square" lIns="0" tIns="0" rIns="0" bIns="0" rtlCol="0" anchor="ctr"/>
          <a:lstStyle/>
          <a:p>
            <a:pPr algn="l" indent="0" marL="0">
              <a:buNone/>
            </a:pPr>
            <a:r>
              <a:rPr lang="en-US" sz="3400" b="1" dirty="0">
                <a:solidFill>
                  <a:schemeClr val="tx2"/>
                </a:solidFill>
              </a:rPr>
              <a:t>Task 9: What do you remember?</a:t>
            </a:r>
            <a:endParaRPr lang="en-US" sz="3400" dirty="0"/>
          </a:p>
        </p:txBody>
      </p:sp>
      <p:sp>
        <p:nvSpPr>
          <p:cNvPr id="4" name="Text 1"/>
          <p:cNvSpPr/>
          <p:nvPr>
            <p:ph idx="103" type="body" hasCustomPrompt="1"/>
          </p:nvPr>
        </p:nvSpPr>
        <p:spPr>
          <a:xfrm>
            <a:off x="548640" y="1463040"/>
            <a:ext cx="11094415" cy="640080"/>
          </a:xfrm>
          <a:prstGeom prst="rect">
            <a:avLst/>
          </a:prstGeom>
          <a:noFill/>
          <a:ln/>
        </p:spPr>
        <p:txBody>
          <a:bodyPr wrap="square" lIns="0" tIns="0" rIns="0" bIns="0" rtlCol="0" anchor="t"/>
          <a:lstStyle/>
          <a:p>
            <a:pPr indent="0" marL="0">
              <a:buNone/>
            </a:pPr>
            <a:r>
              <a:rPr lang="en-US" sz="1800" dirty="0">
                <a:solidFill>
                  <a:schemeClr val="tx1"/>
                </a:solidFill>
              </a:rPr>
              <a:t>Thirty seconds per event. Say what you remember and skip what you don't.</a:t>
            </a:r>
            <a:endParaRPr lang="en-US" sz="1800" dirty="0"/>
          </a:p>
        </p:txBody>
      </p:sp>
      <p:sp>
        <p:nvSpPr>
          <p:cNvPr id="6" name="Pill 445"/>
          <p:cNvSpPr txBox="1"/>
          <p:nvPr/>
        </p:nvSpPr>
        <p:spPr>
          <a:xfrm>
            <a:off x="9768535" y="274320"/>
            <a:ext cx="1874520" cy="384048"/>
          </a:xfrm>
          <a:prstGeom prst="roundRect">
            <a:avLst>
              <a:gd name="adj" fmla="val 50000"/>
            </a:avLst>
          </a:prstGeom>
          <a:solidFill>
            <a:schemeClr val="bg2"/>
          </a:solidFill>
          <a:ln/>
        </p:spPr>
        <p:txBody>
          <a:bodyPr wrap="square" lIns="0" tIns="0" rIns="0" bIns="0" rtlCol="0" anchor="ctr"/>
          <a:lstStyle/>
          <a:p>
            <a:pPr algn="ctr" indent="0" marL="0">
              <a:buNone/>
            </a:pPr>
            <a:r>
              <a:rPr lang="en-US" sz="1300" b="1" dirty="0">
                <a:solidFill>
                  <a:schemeClr val="tx2"/>
                </a:solidFill>
              </a:rPr>
              <a:t>Pairs  ·  3 min</a:t>
            </a:r>
            <a:endParaRPr lang="en-US" sz="1300" dirty="0"/>
          </a:p>
        </p:txBody>
      </p:sp>
      <p:sp>
        <p:nvSpPr>
          <p:cNvPr id="7" name="Card 446"/>
          <p:cNvSpPr/>
          <p:nvPr/>
        </p:nvSpPr>
        <p:spPr>
          <a:xfrm>
            <a:off x="548640" y="2240280"/>
            <a:ext cx="5410048" cy="1828800"/>
          </a:xfrm>
          <a:prstGeom prst="roundRect">
            <a:avLst>
              <a:gd name="adj" fmla="val 5000"/>
            </a:avLst>
          </a:prstGeom>
          <a:solidFill>
            <a:schemeClr val="bg2"/>
          </a:solidFill>
          <a:ln/>
        </p:spPr>
      </p:sp>
      <p:sp>
        <p:nvSpPr>
          <p:cNvPr id="8" name="Pill 447"/>
          <p:cNvSpPr txBox="1"/>
          <p:nvPr/>
        </p:nvSpPr>
        <p:spPr>
          <a:xfrm>
            <a:off x="822960" y="2514600"/>
            <a:ext cx="868680" cy="420624"/>
          </a:xfrm>
          <a:prstGeom prst="roundRect">
            <a:avLst>
              <a:gd name="adj" fmla="val 50000"/>
            </a:avLst>
          </a:prstGeom>
          <a:solidFill>
            <a:schemeClr val="accent4"/>
          </a:solidFill>
          <a:ln/>
        </p:spPr>
        <p:txBody>
          <a:bodyPr wrap="square" lIns="0" tIns="0" rIns="0" bIns="0" rtlCol="0" anchor="ctr"/>
          <a:lstStyle/>
          <a:p>
            <a:pPr algn="ctr" indent="0" marL="0">
              <a:buNone/>
            </a:pPr>
            <a:r>
              <a:rPr lang="en-US" sz="1600" b="1" dirty="0">
                <a:solidFill>
                  <a:schemeClr val="bg1"/>
                </a:solidFill>
              </a:rPr>
              <a:t>1665</a:t>
            </a:r>
            <a:endParaRPr lang="en-US" sz="1600" dirty="0"/>
          </a:p>
        </p:txBody>
      </p:sp>
      <p:sp>
        <p:nvSpPr>
          <p:cNvPr id="9" name="Text 448"/>
          <p:cNvSpPr txBox="1"/>
          <p:nvPr/>
        </p:nvSpPr>
        <p:spPr>
          <a:xfrm>
            <a:off x="1874520" y="2514600"/>
            <a:ext cx="3855568" cy="420624"/>
          </a:xfrm>
          <a:prstGeom prst="rect">
            <a:avLst/>
          </a:prstGeom>
          <a:noFill/>
          <a:ln/>
        </p:spPr>
        <p:txBody>
          <a:bodyPr wrap="square" lIns="0" tIns="0" rIns="0" bIns="0" rtlCol="0" anchor="ctr"/>
          <a:lstStyle/>
          <a:p>
            <a:pPr indent="0" marL="0">
              <a:buNone/>
            </a:pPr>
            <a:r>
              <a:rPr lang="en-US" sz="2200" b="1" dirty="0">
                <a:solidFill>
                  <a:schemeClr val="tx2"/>
                </a:solidFill>
              </a:rPr>
              <a:t>The Great Plague</a:t>
            </a:r>
            <a:endParaRPr lang="en-US" sz="2200" dirty="0"/>
          </a:p>
        </p:txBody>
      </p:sp>
      <p:sp>
        <p:nvSpPr>
          <p:cNvPr id="10" name="Text 449"/>
          <p:cNvSpPr txBox="1"/>
          <p:nvPr/>
        </p:nvSpPr>
        <p:spPr>
          <a:xfrm>
            <a:off x="822960" y="3108960"/>
            <a:ext cx="4861408" cy="822960"/>
          </a:xfrm>
          <a:prstGeom prst="rect">
            <a:avLst/>
          </a:prstGeom>
          <a:noFill/>
          <a:ln/>
        </p:spPr>
        <p:txBody>
          <a:bodyPr wrap="square" lIns="0" tIns="0" rIns="0" bIns="0" rtlCol="0" anchor="t"/>
          <a:lstStyle/>
          <a:p>
            <a:pPr indent="0" marL="0">
              <a:buNone/>
            </a:pPr>
            <a:r>
              <a:rPr lang="en-US" sz="1800" dirty="0">
                <a:solidFill>
                  <a:schemeClr val="tx1"/>
                </a:solidFill>
              </a:rPr>
              <a:t>What caused it? Who did it affect? How did London respond?</a:t>
            </a:r>
            <a:endParaRPr lang="en-US" sz="1800" dirty="0"/>
          </a:p>
        </p:txBody>
      </p:sp>
      <p:sp>
        <p:nvSpPr>
          <p:cNvPr id="11" name="Card 450"/>
          <p:cNvSpPr/>
          <p:nvPr/>
        </p:nvSpPr>
        <p:spPr>
          <a:xfrm>
            <a:off x="6233008" y="2240280"/>
            <a:ext cx="5410048" cy="1828800"/>
          </a:xfrm>
          <a:prstGeom prst="roundRect">
            <a:avLst>
              <a:gd name="adj" fmla="val 5000"/>
            </a:avLst>
          </a:prstGeom>
          <a:solidFill>
            <a:schemeClr val="bg2"/>
          </a:solidFill>
          <a:ln/>
        </p:spPr>
      </p:sp>
      <p:sp>
        <p:nvSpPr>
          <p:cNvPr id="12" name="Pill 451"/>
          <p:cNvSpPr txBox="1"/>
          <p:nvPr/>
        </p:nvSpPr>
        <p:spPr>
          <a:xfrm>
            <a:off x="6507328" y="2514600"/>
            <a:ext cx="868680" cy="420624"/>
          </a:xfrm>
          <a:prstGeom prst="roundRect">
            <a:avLst>
              <a:gd name="adj" fmla="val 50000"/>
            </a:avLst>
          </a:prstGeom>
          <a:solidFill>
            <a:schemeClr val="accent4"/>
          </a:solidFill>
          <a:ln/>
        </p:spPr>
        <p:txBody>
          <a:bodyPr wrap="square" lIns="0" tIns="0" rIns="0" bIns="0" rtlCol="0" anchor="ctr"/>
          <a:lstStyle/>
          <a:p>
            <a:pPr algn="ctr" indent="0" marL="0">
              <a:buNone/>
            </a:pPr>
            <a:r>
              <a:rPr lang="en-US" sz="1600" b="1" dirty="0">
                <a:solidFill>
                  <a:schemeClr val="bg1"/>
                </a:solidFill>
              </a:rPr>
              <a:t>1666</a:t>
            </a:r>
            <a:endParaRPr lang="en-US" sz="1600" dirty="0"/>
          </a:p>
        </p:txBody>
      </p:sp>
      <p:sp>
        <p:nvSpPr>
          <p:cNvPr id="13" name="Text 452"/>
          <p:cNvSpPr txBox="1"/>
          <p:nvPr/>
        </p:nvSpPr>
        <p:spPr>
          <a:xfrm>
            <a:off x="7558888" y="2514600"/>
            <a:ext cx="3855568" cy="420624"/>
          </a:xfrm>
          <a:prstGeom prst="rect">
            <a:avLst/>
          </a:prstGeom>
          <a:noFill/>
          <a:ln/>
        </p:spPr>
        <p:txBody>
          <a:bodyPr wrap="square" lIns="0" tIns="0" rIns="0" bIns="0" rtlCol="0" anchor="ctr"/>
          <a:lstStyle/>
          <a:p>
            <a:pPr indent="0" marL="0">
              <a:buNone/>
            </a:pPr>
            <a:r>
              <a:rPr lang="en-US" sz="2200" b="1" dirty="0">
                <a:solidFill>
                  <a:schemeClr val="tx2"/>
                </a:solidFill>
              </a:rPr>
              <a:t>The Great Fire</a:t>
            </a:r>
            <a:endParaRPr lang="en-US" sz="2200" dirty="0"/>
          </a:p>
        </p:txBody>
      </p:sp>
      <p:sp>
        <p:nvSpPr>
          <p:cNvPr id="14" name="Text 453"/>
          <p:cNvSpPr txBox="1"/>
          <p:nvPr/>
        </p:nvSpPr>
        <p:spPr>
          <a:xfrm>
            <a:off x="6507328" y="3108960"/>
            <a:ext cx="4861408" cy="822960"/>
          </a:xfrm>
          <a:prstGeom prst="rect">
            <a:avLst/>
          </a:prstGeom>
          <a:noFill/>
          <a:ln/>
        </p:spPr>
        <p:txBody>
          <a:bodyPr wrap="square" lIns="0" tIns="0" rIns="0" bIns="0" rtlCol="0" anchor="t"/>
          <a:lstStyle/>
          <a:p>
            <a:pPr indent="0" marL="0">
              <a:buNone/>
            </a:pPr>
            <a:r>
              <a:rPr lang="en-US" sz="1800" dirty="0">
                <a:solidFill>
                  <a:schemeClr val="tx1"/>
                </a:solidFill>
              </a:rPr>
              <a:t>How did it start? What did it destroy? What changed as a result?</a:t>
            </a:r>
            <a:endParaRPr lang="en-US" sz="1800" dirty="0"/>
          </a:p>
        </p:txBody>
      </p:sp>
      <p:sp>
        <p:nvSpPr>
          <p:cNvPr id="15" name="Card 454"/>
          <p:cNvSpPr/>
          <p:nvPr/>
        </p:nvSpPr>
        <p:spPr>
          <a:xfrm>
            <a:off x="548640" y="4343400"/>
            <a:ext cx="5410048" cy="1828800"/>
          </a:xfrm>
          <a:prstGeom prst="roundRect">
            <a:avLst>
              <a:gd name="adj" fmla="val 5000"/>
            </a:avLst>
          </a:prstGeom>
          <a:solidFill>
            <a:schemeClr val="bg2"/>
          </a:solidFill>
          <a:ln/>
        </p:spPr>
      </p:sp>
      <p:sp>
        <p:nvSpPr>
          <p:cNvPr id="16" name="Pill 455"/>
          <p:cNvSpPr txBox="1"/>
          <p:nvPr/>
        </p:nvSpPr>
        <p:spPr>
          <a:xfrm>
            <a:off x="822960" y="4617720"/>
            <a:ext cx="868680" cy="420624"/>
          </a:xfrm>
          <a:prstGeom prst="roundRect">
            <a:avLst>
              <a:gd name="adj" fmla="val 50000"/>
            </a:avLst>
          </a:prstGeom>
          <a:solidFill>
            <a:schemeClr val="accent1"/>
          </a:solidFill>
          <a:ln/>
        </p:spPr>
        <p:txBody>
          <a:bodyPr wrap="square" lIns="0" tIns="0" rIns="0" bIns="0" rtlCol="0" anchor="ctr"/>
          <a:lstStyle/>
          <a:p>
            <a:pPr algn="ctr" indent="0" marL="0">
              <a:buNone/>
            </a:pPr>
            <a:r>
              <a:rPr lang="en-US" sz="1600" b="1" dirty="0">
                <a:solidFill>
                  <a:schemeClr val="bg1"/>
                </a:solidFill>
              </a:rPr>
              <a:t>1066</a:t>
            </a:r>
            <a:endParaRPr lang="en-US" sz="1600" dirty="0"/>
          </a:p>
        </p:txBody>
      </p:sp>
      <p:sp>
        <p:nvSpPr>
          <p:cNvPr id="17" name="Text 456"/>
          <p:cNvSpPr txBox="1"/>
          <p:nvPr/>
        </p:nvSpPr>
        <p:spPr>
          <a:xfrm>
            <a:off x="1874520" y="4617720"/>
            <a:ext cx="3855568" cy="420624"/>
          </a:xfrm>
          <a:prstGeom prst="rect">
            <a:avLst/>
          </a:prstGeom>
          <a:noFill/>
          <a:ln/>
        </p:spPr>
        <p:txBody>
          <a:bodyPr wrap="square" lIns="0" tIns="0" rIns="0" bIns="0" rtlCol="0" anchor="ctr"/>
          <a:lstStyle/>
          <a:p>
            <a:pPr indent="0" marL="0">
              <a:buNone/>
            </a:pPr>
            <a:r>
              <a:rPr lang="en-US" sz="2200" b="1" dirty="0">
                <a:solidFill>
                  <a:schemeClr val="tx2"/>
                </a:solidFill>
              </a:rPr>
              <a:t>The Norman Conquest</a:t>
            </a:r>
            <a:endParaRPr lang="en-US" sz="2200" dirty="0"/>
          </a:p>
        </p:txBody>
      </p:sp>
      <p:sp>
        <p:nvSpPr>
          <p:cNvPr id="18" name="Text 457"/>
          <p:cNvSpPr txBox="1"/>
          <p:nvPr/>
        </p:nvSpPr>
        <p:spPr>
          <a:xfrm>
            <a:off x="822960" y="5212080"/>
            <a:ext cx="4861408" cy="822960"/>
          </a:xfrm>
          <a:prstGeom prst="rect">
            <a:avLst/>
          </a:prstGeom>
          <a:noFill/>
          <a:ln/>
        </p:spPr>
        <p:txBody>
          <a:bodyPr wrap="square" lIns="0" tIns="0" rIns="0" bIns="0" rtlCol="0" anchor="t"/>
          <a:lstStyle/>
          <a:p>
            <a:pPr indent="0" marL="0">
              <a:buNone/>
            </a:pPr>
            <a:r>
              <a:rPr lang="en-US" sz="1800" dirty="0">
                <a:solidFill>
                  <a:schemeClr val="tx1"/>
                </a:solidFill>
              </a:rPr>
              <a:t>Who was William I? What did he change? What did he build?</a:t>
            </a:r>
            <a:endParaRPr lang="en-US" sz="1800" dirty="0"/>
          </a:p>
        </p:txBody>
      </p:sp>
      <p:sp>
        <p:nvSpPr>
          <p:cNvPr id="19" name="Card 458"/>
          <p:cNvSpPr/>
          <p:nvPr/>
        </p:nvSpPr>
        <p:spPr>
          <a:xfrm>
            <a:off x="6233008" y="4343400"/>
            <a:ext cx="5410048" cy="1828800"/>
          </a:xfrm>
          <a:prstGeom prst="roundRect">
            <a:avLst>
              <a:gd name="adj" fmla="val 5000"/>
            </a:avLst>
          </a:prstGeom>
          <a:solidFill>
            <a:schemeClr val="bg2"/>
          </a:solidFill>
          <a:ln/>
        </p:spPr>
      </p:sp>
      <p:sp>
        <p:nvSpPr>
          <p:cNvPr id="20" name="Pill 459"/>
          <p:cNvSpPr txBox="1"/>
          <p:nvPr/>
        </p:nvSpPr>
        <p:spPr>
          <a:xfrm>
            <a:off x="6507328" y="4617720"/>
            <a:ext cx="868680" cy="420624"/>
          </a:xfrm>
          <a:prstGeom prst="roundRect">
            <a:avLst>
              <a:gd name="adj" fmla="val 50000"/>
            </a:avLst>
          </a:prstGeom>
          <a:solidFill>
            <a:schemeClr val="accent4"/>
          </a:solidFill>
          <a:ln/>
        </p:spPr>
        <p:txBody>
          <a:bodyPr wrap="square" lIns="0" tIns="0" rIns="0" bIns="0" rtlCol="0" anchor="ctr"/>
          <a:lstStyle/>
          <a:p>
            <a:pPr algn="ctr" indent="0" marL="0">
              <a:buNone/>
            </a:pPr>
            <a:r>
              <a:rPr lang="en-US" sz="1600" b="1" dirty="0">
                <a:solidFill>
                  <a:schemeClr val="bg1"/>
                </a:solidFill>
              </a:rPr>
              <a:t>1600</a:t>
            </a:r>
            <a:endParaRPr lang="en-US" sz="1600" dirty="0"/>
          </a:p>
        </p:txBody>
      </p:sp>
      <p:sp>
        <p:nvSpPr>
          <p:cNvPr id="21" name="Text 460"/>
          <p:cNvSpPr txBox="1"/>
          <p:nvPr/>
        </p:nvSpPr>
        <p:spPr>
          <a:xfrm>
            <a:off x="7558888" y="4617720"/>
            <a:ext cx="3855568" cy="420624"/>
          </a:xfrm>
          <a:prstGeom prst="rect">
            <a:avLst/>
          </a:prstGeom>
          <a:noFill/>
          <a:ln/>
        </p:spPr>
        <p:txBody>
          <a:bodyPr wrap="square" lIns="0" tIns="0" rIns="0" bIns="0" rtlCol="0" anchor="ctr"/>
          <a:lstStyle/>
          <a:p>
            <a:pPr indent="0" marL="0">
              <a:buNone/>
            </a:pPr>
            <a:r>
              <a:rPr lang="en-US" sz="2200" b="1" dirty="0">
                <a:solidFill>
                  <a:schemeClr val="tx2"/>
                </a:solidFill>
              </a:rPr>
              <a:t>The East India Company</a:t>
            </a:r>
            <a:endParaRPr lang="en-US" sz="2200" dirty="0"/>
          </a:p>
        </p:txBody>
      </p:sp>
      <p:sp>
        <p:nvSpPr>
          <p:cNvPr id="22" name="Text 461"/>
          <p:cNvSpPr txBox="1"/>
          <p:nvPr/>
        </p:nvSpPr>
        <p:spPr>
          <a:xfrm>
            <a:off x="6507328" y="5212080"/>
            <a:ext cx="4861408" cy="822960"/>
          </a:xfrm>
          <a:prstGeom prst="rect">
            <a:avLst/>
          </a:prstGeom>
          <a:noFill/>
          <a:ln/>
        </p:spPr>
        <p:txBody>
          <a:bodyPr wrap="square" lIns="0" tIns="0" rIns="0" bIns="0" rtlCol="0" anchor="t"/>
          <a:lstStyle/>
          <a:p>
            <a:pPr indent="0" marL="0">
              <a:buNone/>
            </a:pPr>
            <a:r>
              <a:rPr lang="en-US" sz="1800" dirty="0">
                <a:solidFill>
                  <a:schemeClr val="tx1"/>
                </a:solidFill>
              </a:rPr>
              <a:t>Why was it founded? What role did it play in London's growth?</a:t>
            </a:r>
            <a:endParaRPr lang="en-US" sz="1800" dirty="0"/>
          </a:p>
        </p:txBody>
      </p:sp>
      <p:sp>
        <p:nvSpPr>
          <p:cNvPr id="25" name="Slide Number Placeholder 0"/>
          <p:cNvSpPr>
            <a:spLocks noGrp="1"/>
          </p:cNvSpPr>
          <p:nvPr>
            <p:ph type="sldNum" sz="quarter" idx="4294967295"/>
          </p:nvPr>
        </p:nvSpPr>
        <p:spPr>
          <a:xfrm>
            <a:off x="10728655" y="6400800"/>
            <a:ext cx="9144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1"/>
          <p:cNvSpPr/>
          <p:nvPr>
            <p:ph idx="101" type="body" hasCustomPrompt="1"/>
          </p:nvPr>
        </p:nvSpPr>
        <p:spPr>
          <a:xfrm>
            <a:off x="548640" y="329184"/>
            <a:ext cx="7772400" cy="329184"/>
          </a:xfrm>
          <a:prstGeom prst="rect">
            <a:avLst/>
          </a:prstGeom>
          <a:noFill/>
          <a:ln/>
        </p:spPr>
        <p:txBody>
          <a:bodyPr wrap="square" lIns="0" tIns="0" rIns="0" bIns="0" rtlCol="0" anchor="ctr"/>
          <a:lstStyle/>
          <a:p>
            <a:pPr indent="0" marL="0">
              <a:buNone/>
            </a:pPr>
            <a:r>
              <a:rPr lang="en-US" sz="1300" b="1" spc="200" kern="0" dirty="0">
                <a:solidFill>
                  <a:schemeClr val="accent1"/>
                </a:solidFill>
              </a:rPr>
              <a:t>RESEARCH TASK</a:t>
            </a:r>
            <a:endParaRPr lang="en-US" sz="1300" dirty="0"/>
          </a:p>
        </p:txBody>
      </p:sp>
      <p:sp>
        <p:nvSpPr>
          <p:cNvPr id="3" name="Text 1"/>
          <p:cNvSpPr/>
          <p:nvPr>
            <p:ph idx="102" type="title" hasCustomPrompt="1"/>
          </p:nvPr>
        </p:nvSpPr>
        <p:spPr>
          <a:xfrm>
            <a:off x="548640" y="676656"/>
            <a:ext cx="11094415" cy="749808"/>
          </a:xfrm>
          <a:prstGeom prst="rect">
            <a:avLst/>
          </a:prstGeom>
          <a:noFill/>
          <a:ln/>
        </p:spPr>
        <p:txBody>
          <a:bodyPr wrap="square" lIns="0" tIns="0" rIns="0" bIns="0" rtlCol="0" anchor="ctr"/>
          <a:lstStyle/>
          <a:p>
            <a:pPr algn="l" indent="0" marL="0">
              <a:buNone/>
            </a:pPr>
            <a:r>
              <a:rPr lang="en-US" sz="3400" b="1" dirty="0">
                <a:solidFill>
                  <a:schemeClr val="tx2"/>
                </a:solidFill>
              </a:rPr>
              <a:t>Digging deeper into London's history</a:t>
            </a:r>
            <a:endParaRPr lang="en-US" sz="3400" dirty="0"/>
          </a:p>
        </p:txBody>
      </p:sp>
      <p:sp>
        <p:nvSpPr>
          <p:cNvPr id="4" name="Text 1"/>
          <p:cNvSpPr/>
          <p:nvPr>
            <p:ph idx="103" type="body" hasCustomPrompt="1"/>
          </p:nvPr>
        </p:nvSpPr>
        <p:spPr>
          <a:xfrm>
            <a:off x="548640" y="1463040"/>
            <a:ext cx="11094415" cy="640080"/>
          </a:xfrm>
          <a:prstGeom prst="rect">
            <a:avLst/>
          </a:prstGeom>
          <a:noFill/>
          <a:ln/>
        </p:spPr>
        <p:txBody>
          <a:bodyPr wrap="square" lIns="0" tIns="0" rIns="0" bIns="0" rtlCol="0" anchor="t"/>
          <a:lstStyle/>
          <a:p>
            <a:pPr indent="0" marL="0">
              <a:buNone/>
            </a:pPr>
            <a:r>
              <a:rPr lang="en-US" sz="1800" dirty="0">
                <a:solidFill>
                  <a:schemeClr val="tx1"/>
                </a:solidFill>
              </a:rPr>
              <a:t>You saw these events in the video. Now find out more about two of them.</a:t>
            </a:r>
            <a:endParaRPr lang="en-US" sz="1800" dirty="0"/>
          </a:p>
        </p:txBody>
      </p:sp>
      <p:sp>
        <p:nvSpPr>
          <p:cNvPr id="6" name="Pill 462"/>
          <p:cNvSpPr txBox="1"/>
          <p:nvPr/>
        </p:nvSpPr>
        <p:spPr>
          <a:xfrm>
            <a:off x="9677095" y="274320"/>
            <a:ext cx="1965960" cy="384048"/>
          </a:xfrm>
          <a:prstGeom prst="roundRect">
            <a:avLst>
              <a:gd name="adj" fmla="val 50000"/>
            </a:avLst>
          </a:prstGeom>
          <a:solidFill>
            <a:schemeClr val="bg2"/>
          </a:solidFill>
          <a:ln/>
        </p:spPr>
        <p:txBody>
          <a:bodyPr wrap="square" lIns="0" tIns="0" rIns="0" bIns="0" rtlCol="0" anchor="ctr"/>
          <a:lstStyle/>
          <a:p>
            <a:pPr algn="ctr" indent="0" marL="0">
              <a:buNone/>
            </a:pPr>
            <a:r>
              <a:rPr lang="en-US" sz="1300" b="1" dirty="0">
                <a:solidFill>
                  <a:schemeClr val="tx2"/>
                </a:solidFill>
              </a:rPr>
              <a:t>Set-up  ·  2 min</a:t>
            </a:r>
            <a:endParaRPr lang="en-US" sz="1300" dirty="0"/>
          </a:p>
        </p:txBody>
      </p:sp>
      <p:sp>
        <p:nvSpPr>
          <p:cNvPr id="7" name="Card 463"/>
          <p:cNvSpPr/>
          <p:nvPr/>
        </p:nvSpPr>
        <p:spPr>
          <a:xfrm>
            <a:off x="548640" y="2240280"/>
            <a:ext cx="5410048" cy="2057400"/>
          </a:xfrm>
          <a:prstGeom prst="roundRect">
            <a:avLst>
              <a:gd name="adj" fmla="val 4444"/>
            </a:avLst>
          </a:prstGeom>
          <a:solidFill>
            <a:schemeClr val="tx2"/>
          </a:solidFill>
          <a:ln/>
        </p:spPr>
      </p:sp>
      <p:sp>
        <p:nvSpPr>
          <p:cNvPr id="8" name="Text 464"/>
          <p:cNvSpPr txBox="1"/>
          <p:nvPr/>
        </p:nvSpPr>
        <p:spPr>
          <a:xfrm>
            <a:off x="914400" y="2240280"/>
            <a:ext cx="4678528" cy="2057400"/>
          </a:xfrm>
          <a:prstGeom prst="rect">
            <a:avLst/>
          </a:prstGeom>
          <a:noFill/>
          <a:ln/>
        </p:spPr>
        <p:txBody>
          <a:bodyPr wrap="square" lIns="0" tIns="0" rIns="0" bIns="0" rtlCol="0" anchor="ctr"/>
          <a:lstStyle/>
          <a:p>
            <a:pPr indent="0" marL="0">
              <a:spcAft>
                <a:spcPts val="600"/>
              </a:spcAft>
              <a:buNone/>
            </a:pPr>
            <a:r>
              <a:rPr lang="en-US" sz="1300" b="1" spc="200" kern="0" dirty="0">
                <a:solidFill>
                  <a:schemeClr val="bg1"/>
                </a:solidFill>
              </a:rPr>
              <a:t>EVENT 1  ·  COMPULSORY</a:t>
            </a:r>
            <a:endParaRPr lang="en-US" sz="1600" dirty="0"/>
          </a:p>
          <a:p>
            <a:pPr indent="0" marL="0">
              <a:spcAft>
                <a:spcPts val="600"/>
              </a:spcAft>
              <a:buNone/>
            </a:pPr>
            <a:r>
              <a:rPr lang="en-US" sz="2500" b="1" dirty="0">
                <a:solidFill>
                  <a:schemeClr val="bg1"/>
                </a:solidFill>
              </a:rPr>
              <a:t>The founding of the East India Company</a:t>
            </a:r>
            <a:endParaRPr lang="en-US" sz="1600" dirty="0"/>
          </a:p>
          <a:p>
            <a:pPr indent="0" marL="0">
              <a:spcAft>
                <a:spcPts val="600"/>
              </a:spcAft>
              <a:buNone/>
            </a:pPr>
            <a:r>
              <a:rPr lang="en-US" sz="1800" dirty="0">
                <a:solidFill>
                  <a:schemeClr val="bg1"/>
                </a:solidFill>
              </a:rPr>
              <a:t>1600</a:t>
            </a:r>
            <a:endParaRPr lang="en-US" sz="1600" dirty="0"/>
          </a:p>
        </p:txBody>
      </p:sp>
      <p:sp>
        <p:nvSpPr>
          <p:cNvPr id="9" name="Card 465"/>
          <p:cNvSpPr/>
          <p:nvPr/>
        </p:nvSpPr>
        <p:spPr>
          <a:xfrm>
            <a:off x="6233008" y="2240280"/>
            <a:ext cx="5410048" cy="2057400"/>
          </a:xfrm>
          <a:prstGeom prst="roundRect">
            <a:avLst>
              <a:gd name="adj" fmla="val 4444"/>
            </a:avLst>
          </a:prstGeom>
          <a:solidFill>
            <a:schemeClr val="bg2"/>
          </a:solidFill>
          <a:ln/>
        </p:spPr>
      </p:sp>
      <p:sp>
        <p:nvSpPr>
          <p:cNvPr id="10" name="Text 466"/>
          <p:cNvSpPr txBox="1"/>
          <p:nvPr/>
        </p:nvSpPr>
        <p:spPr>
          <a:xfrm>
            <a:off x="6598768" y="2240280"/>
            <a:ext cx="4678528" cy="2057400"/>
          </a:xfrm>
          <a:prstGeom prst="rect">
            <a:avLst/>
          </a:prstGeom>
          <a:noFill/>
          <a:ln/>
        </p:spPr>
        <p:txBody>
          <a:bodyPr wrap="square" lIns="0" tIns="0" rIns="0" bIns="0" rtlCol="0" anchor="ctr"/>
          <a:lstStyle/>
          <a:p>
            <a:pPr indent="0" marL="0">
              <a:spcAft>
                <a:spcPts val="600"/>
              </a:spcAft>
              <a:buNone/>
            </a:pPr>
            <a:r>
              <a:rPr lang="en-US" sz="1300" b="1" spc="200" kern="0" dirty="0">
                <a:solidFill>
                  <a:schemeClr val="accent1"/>
                </a:solidFill>
              </a:rPr>
              <a:t>EVENT 2  ·  YOUR CHOICE</a:t>
            </a:r>
            <a:endParaRPr lang="en-US" sz="1600" dirty="0"/>
          </a:p>
          <a:p>
            <a:pPr indent="0" marL="0">
              <a:spcAft>
                <a:spcPts val="600"/>
              </a:spcAft>
              <a:buNone/>
            </a:pPr>
            <a:r>
              <a:rPr lang="en-US" sz="2500" b="1" dirty="0">
                <a:solidFill>
                  <a:schemeClr val="tx2"/>
                </a:solidFill>
              </a:rPr>
              <a:t>One of four events</a:t>
            </a:r>
            <a:endParaRPr lang="en-US" sz="1600" dirty="0"/>
          </a:p>
          <a:p>
            <a:pPr indent="0" marL="0">
              <a:spcAft>
                <a:spcPts val="600"/>
              </a:spcAft>
              <a:buNone/>
            </a:pPr>
            <a:r>
              <a:rPr lang="en-US" sz="1700" dirty="0">
                <a:solidFill>
                  <a:schemeClr val="tx1"/>
                </a:solidFill>
              </a:rPr>
              <a:t>Great Plague  ·  Great Fire</a:t>
            </a:r>
            <a:endParaRPr lang="en-US" sz="1600" dirty="0"/>
          </a:p>
          <a:p>
            <a:pPr indent="0" marL="0">
              <a:spcAft>
                <a:spcPts val="600"/>
              </a:spcAft>
              <a:buNone/>
            </a:pPr>
            <a:r>
              <a:rPr lang="en-US" sz="1700" dirty="0">
                <a:solidFill>
                  <a:schemeClr val="tx1"/>
                </a:solidFill>
              </a:rPr>
              <a:t>Magna Carta  ·  Norman Conquest</a:t>
            </a:r>
            <a:endParaRPr lang="en-US" sz="1600" dirty="0"/>
          </a:p>
        </p:txBody>
      </p:sp>
      <p:sp>
        <p:nvSpPr>
          <p:cNvPr id="11" name="Icon circle 467"/>
          <p:cNvSpPr/>
          <p:nvPr/>
        </p:nvSpPr>
        <p:spPr>
          <a:xfrm>
            <a:off x="548640" y="4800600"/>
            <a:ext cx="731520" cy="731520"/>
          </a:xfrm>
          <a:prstGeom prst="ellipse">
            <a:avLst/>
          </a:prstGeom>
          <a:solidFill>
            <a:schemeClr val="accent1"/>
          </a:solidFill>
          <a:ln/>
        </p:spPr>
      </p:sp>
      <p:pic>
        <p:nvPicPr>
          <p:cNvPr id="12" name="Icon 468" descr="preencoded.png">    </p:cNvPr>
          <p:cNvPicPr>
            <a:picLocks noChangeAspect="1"/>
          </p:cNvPicPr>
          <p:nvPr/>
        </p:nvPicPr>
        <p:blipFill>
          <a:blip r:embed="rId1"/>
          <a:stretch>
            <a:fillRect/>
          </a:stretch>
        </p:blipFill>
        <p:spPr>
          <a:xfrm>
            <a:off x="746150" y="4998110"/>
            <a:ext cx="336499" cy="336499"/>
          </a:xfrm>
          <a:prstGeom prst="rect">
            <a:avLst/>
          </a:prstGeom>
        </p:spPr>
      </p:pic>
      <p:sp>
        <p:nvSpPr>
          <p:cNvPr id="13" name="Text 469"/>
          <p:cNvSpPr txBox="1"/>
          <p:nvPr/>
        </p:nvSpPr>
        <p:spPr>
          <a:xfrm>
            <a:off x="1463040" y="4617720"/>
            <a:ext cx="2555138" cy="1097280"/>
          </a:xfrm>
          <a:prstGeom prst="rect">
            <a:avLst/>
          </a:prstGeom>
          <a:noFill/>
          <a:ln/>
        </p:spPr>
        <p:txBody>
          <a:bodyPr wrap="square" lIns="0" tIns="0" rIns="0" bIns="0" rtlCol="0" anchor="ctr"/>
          <a:lstStyle/>
          <a:p>
            <a:pPr indent="0" marL="0">
              <a:buNone/>
            </a:pPr>
            <a:r>
              <a:rPr lang="en-US" sz="1800" b="1" dirty="0">
                <a:solidFill>
                  <a:schemeClr val="tx2"/>
                </a:solidFill>
              </a:rPr>
              <a:t>Use reliable sources</a:t>
            </a:r>
            <a:endParaRPr lang="en-US" sz="1600" dirty="0"/>
          </a:p>
          <a:p>
            <a:pPr indent="0" marL="0">
              <a:buNone/>
            </a:pPr>
            <a:r>
              <a:rPr lang="en-US" sz="1600" dirty="0">
                <a:solidFill>
                  <a:schemeClr val="tx1"/>
                </a:solidFill>
              </a:rPr>
              <a:t>BBC History, britannica.com, historic-uk.com</a:t>
            </a:r>
            <a:endParaRPr lang="en-US" sz="1600" dirty="0"/>
          </a:p>
        </p:txBody>
      </p:sp>
      <p:sp>
        <p:nvSpPr>
          <p:cNvPr id="14" name="Icon circle 470"/>
          <p:cNvSpPr/>
          <p:nvPr/>
        </p:nvSpPr>
        <p:spPr>
          <a:xfrm>
            <a:off x="4338218" y="4800600"/>
            <a:ext cx="731520" cy="731520"/>
          </a:xfrm>
          <a:prstGeom prst="ellipse">
            <a:avLst/>
          </a:prstGeom>
          <a:solidFill>
            <a:schemeClr val="accent1"/>
          </a:solidFill>
          <a:ln/>
        </p:spPr>
      </p:sp>
      <p:pic>
        <p:nvPicPr>
          <p:cNvPr id="15" name="Icon 471" descr="preencoded.png">    </p:cNvPr>
          <p:cNvPicPr>
            <a:picLocks noChangeAspect="1"/>
          </p:cNvPicPr>
          <p:nvPr/>
        </p:nvPicPr>
        <p:blipFill>
          <a:blip r:embed="rId2"/>
          <a:stretch>
            <a:fillRect/>
          </a:stretch>
        </p:blipFill>
        <p:spPr>
          <a:xfrm>
            <a:off x="4535729" y="4998110"/>
            <a:ext cx="336499" cy="336499"/>
          </a:xfrm>
          <a:prstGeom prst="rect">
            <a:avLst/>
          </a:prstGeom>
        </p:spPr>
      </p:pic>
      <p:sp>
        <p:nvSpPr>
          <p:cNvPr id="16" name="Text 472"/>
          <p:cNvSpPr txBox="1"/>
          <p:nvPr/>
        </p:nvSpPr>
        <p:spPr>
          <a:xfrm>
            <a:off x="5252618" y="4617720"/>
            <a:ext cx="2555138" cy="1097280"/>
          </a:xfrm>
          <a:prstGeom prst="rect">
            <a:avLst/>
          </a:prstGeom>
          <a:noFill/>
          <a:ln/>
        </p:spPr>
        <p:txBody>
          <a:bodyPr wrap="square" lIns="0" tIns="0" rIns="0" bIns="0" rtlCol="0" anchor="ctr"/>
          <a:lstStyle/>
          <a:p>
            <a:pPr indent="0" marL="0">
              <a:buNone/>
            </a:pPr>
            <a:r>
              <a:rPr lang="en-US" sz="1800" b="1" dirty="0">
                <a:solidFill>
                  <a:schemeClr val="tx2"/>
                </a:solidFill>
              </a:rPr>
              <a:t>Write notes, not sentences</a:t>
            </a:r>
            <a:endParaRPr lang="en-US" sz="1600" dirty="0"/>
          </a:p>
          <a:p>
            <a:pPr indent="0" marL="0">
              <a:buNone/>
            </a:pPr>
            <a:r>
              <a:rPr lang="en-US" sz="1600" dirty="0">
                <a:solidFill>
                  <a:schemeClr val="tx1"/>
                </a:solidFill>
              </a:rPr>
              <a:t>Use your own words. Do not copy.</a:t>
            </a:r>
            <a:endParaRPr lang="en-US" sz="1600" dirty="0"/>
          </a:p>
        </p:txBody>
      </p:sp>
      <p:sp>
        <p:nvSpPr>
          <p:cNvPr id="17" name="Icon circle 473"/>
          <p:cNvSpPr/>
          <p:nvPr/>
        </p:nvSpPr>
        <p:spPr>
          <a:xfrm>
            <a:off x="8127797" y="4800600"/>
            <a:ext cx="731520" cy="731520"/>
          </a:xfrm>
          <a:prstGeom prst="ellipse">
            <a:avLst/>
          </a:prstGeom>
          <a:solidFill>
            <a:schemeClr val="accent1"/>
          </a:solidFill>
          <a:ln/>
        </p:spPr>
      </p:sp>
      <p:pic>
        <p:nvPicPr>
          <p:cNvPr id="18" name="Icon 474" descr="preencoded.png">    </p:cNvPr>
          <p:cNvPicPr>
            <a:picLocks noChangeAspect="1"/>
          </p:cNvPicPr>
          <p:nvPr/>
        </p:nvPicPr>
        <p:blipFill>
          <a:blip r:embed="rId3"/>
          <a:stretch>
            <a:fillRect/>
          </a:stretch>
        </p:blipFill>
        <p:spPr>
          <a:xfrm>
            <a:off x="8325307" y="4998110"/>
            <a:ext cx="336499" cy="336499"/>
          </a:xfrm>
          <a:prstGeom prst="rect">
            <a:avLst/>
          </a:prstGeom>
        </p:spPr>
      </p:pic>
      <p:sp>
        <p:nvSpPr>
          <p:cNvPr id="19" name="Text 475"/>
          <p:cNvSpPr txBox="1"/>
          <p:nvPr/>
        </p:nvSpPr>
        <p:spPr>
          <a:xfrm>
            <a:off x="9042197" y="4617720"/>
            <a:ext cx="2555138" cy="1097280"/>
          </a:xfrm>
          <a:prstGeom prst="rect">
            <a:avLst/>
          </a:prstGeom>
          <a:noFill/>
          <a:ln/>
        </p:spPr>
        <p:txBody>
          <a:bodyPr wrap="square" lIns="0" tIns="0" rIns="0" bIns="0" rtlCol="0" anchor="ctr"/>
          <a:lstStyle/>
          <a:p>
            <a:pPr indent="0" marL="0">
              <a:buNone/>
            </a:pPr>
            <a:r>
              <a:rPr lang="en-US" sz="1800" b="1" dirty="0">
                <a:solidFill>
                  <a:schemeClr val="tx2"/>
                </a:solidFill>
              </a:rPr>
              <a:t>Record your sources</a:t>
            </a:r>
            <a:endParaRPr lang="en-US" sz="1600" dirty="0"/>
          </a:p>
          <a:p>
            <a:pPr indent="0" marL="0">
              <a:buNone/>
            </a:pPr>
            <a:r>
              <a:rPr lang="en-US" sz="1600" dirty="0">
                <a:solidFill>
                  <a:schemeClr val="tx1"/>
                </a:solidFill>
              </a:rPr>
              <a:t>You will present your findings to the class.</a:t>
            </a:r>
            <a:endParaRPr lang="en-US" sz="1600" dirty="0"/>
          </a:p>
        </p:txBody>
      </p:sp>
      <p:sp>
        <p:nvSpPr>
          <p:cNvPr id="25" name="Slide Number Placeholder 0"/>
          <p:cNvSpPr>
            <a:spLocks noGrp="1"/>
          </p:cNvSpPr>
          <p:nvPr>
            <p:ph type="sldNum" sz="quarter" idx="4294967295"/>
          </p:nvPr>
        </p:nvSpPr>
        <p:spPr>
          <a:xfrm>
            <a:off x="10728655" y="6400800"/>
            <a:ext cx="9144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1"/>
          <p:cNvSpPr/>
          <p:nvPr>
            <p:ph idx="101" type="body" hasCustomPrompt="1"/>
          </p:nvPr>
        </p:nvSpPr>
        <p:spPr>
          <a:xfrm>
            <a:off x="548640" y="329184"/>
            <a:ext cx="7772400" cy="329184"/>
          </a:xfrm>
          <a:prstGeom prst="rect">
            <a:avLst/>
          </a:prstGeom>
          <a:noFill/>
          <a:ln/>
        </p:spPr>
        <p:txBody>
          <a:bodyPr wrap="square" lIns="0" tIns="0" rIns="0" bIns="0" rtlCol="0" anchor="ctr"/>
          <a:lstStyle/>
          <a:p>
            <a:pPr indent="0" marL="0">
              <a:buNone/>
            </a:pPr>
            <a:r>
              <a:rPr lang="en-US" sz="1300" b="1" spc="200" kern="0" dirty="0">
                <a:solidFill>
                  <a:schemeClr val="accent1"/>
                </a:solidFill>
              </a:rPr>
              <a:t>RESEARCH TASK  ·  EVENT 1</a:t>
            </a:r>
            <a:endParaRPr lang="en-US" sz="1300" dirty="0"/>
          </a:p>
        </p:txBody>
      </p:sp>
      <p:sp>
        <p:nvSpPr>
          <p:cNvPr id="3" name="Text 1"/>
          <p:cNvSpPr/>
          <p:nvPr>
            <p:ph idx="102" type="title" hasCustomPrompt="1"/>
          </p:nvPr>
        </p:nvSpPr>
        <p:spPr>
          <a:xfrm>
            <a:off x="548640" y="676656"/>
            <a:ext cx="11094415" cy="749808"/>
          </a:xfrm>
          <a:prstGeom prst="rect">
            <a:avLst/>
          </a:prstGeom>
          <a:noFill/>
          <a:ln/>
        </p:spPr>
        <p:txBody>
          <a:bodyPr wrap="square" lIns="0" tIns="0" rIns="0" bIns="0" rtlCol="0" anchor="ctr"/>
          <a:lstStyle/>
          <a:p>
            <a:pPr algn="l" indent="0" marL="0">
              <a:buNone/>
            </a:pPr>
            <a:r>
              <a:rPr lang="en-US" sz="3400" b="1" dirty="0">
                <a:solidFill>
                  <a:schemeClr val="tx2"/>
                </a:solidFill>
              </a:rPr>
              <a:t>The East India Company (1600)</a:t>
            </a:r>
            <a:endParaRPr lang="en-US" sz="3400" dirty="0"/>
          </a:p>
        </p:txBody>
      </p:sp>
      <p:sp>
        <p:nvSpPr>
          <p:cNvPr id="4" name="Text 1"/>
          <p:cNvSpPr/>
          <p:nvPr>
            <p:ph idx="103" type="body" hasCustomPrompt="1"/>
          </p:nvPr>
        </p:nvSpPr>
        <p:spPr>
          <a:xfrm>
            <a:off x="548640" y="1463040"/>
            <a:ext cx="11094415" cy="640080"/>
          </a:xfrm>
          <a:prstGeom prst="rect">
            <a:avLst/>
          </a:prstGeom>
          <a:noFill/>
          <a:ln/>
        </p:spPr>
        <p:txBody>
          <a:bodyPr wrap="square" lIns="0" tIns="0" rIns="0" bIns="0" rtlCol="0" anchor="t"/>
          <a:lstStyle/>
          <a:p>
            <a:pPr indent="0" marL="0">
              <a:buNone/>
            </a:pPr>
            <a:r>
              <a:rPr lang="en-US" sz="1800" dirty="0">
                <a:solidFill>
                  <a:schemeClr val="tx1"/>
                </a:solidFill>
              </a:rPr>
              <a:t>Copy the six headings into your notebook, then research and make notes under each one.</a:t>
            </a:r>
            <a:endParaRPr lang="en-US" sz="1800" dirty="0"/>
          </a:p>
        </p:txBody>
      </p:sp>
      <p:sp>
        <p:nvSpPr>
          <p:cNvPr id="6" name="Pill 476"/>
          <p:cNvSpPr txBox="1"/>
          <p:nvPr/>
        </p:nvSpPr>
        <p:spPr>
          <a:xfrm>
            <a:off x="9402775" y="274320"/>
            <a:ext cx="2240280" cy="384048"/>
          </a:xfrm>
          <a:prstGeom prst="roundRect">
            <a:avLst>
              <a:gd name="adj" fmla="val 50000"/>
            </a:avLst>
          </a:prstGeom>
          <a:solidFill>
            <a:schemeClr val="bg2"/>
          </a:solidFill>
          <a:ln/>
        </p:spPr>
        <p:txBody>
          <a:bodyPr wrap="square" lIns="0" tIns="0" rIns="0" bIns="0" rtlCol="0" anchor="ctr"/>
          <a:lstStyle/>
          <a:p>
            <a:pPr algn="ctr" indent="0" marL="0">
              <a:buNone/>
            </a:pPr>
            <a:r>
              <a:rPr lang="en-US" sz="1300" b="1" dirty="0">
                <a:solidFill>
                  <a:schemeClr val="tx2"/>
                </a:solidFill>
              </a:rPr>
              <a:t>In class  ·  11 min</a:t>
            </a:r>
            <a:endParaRPr lang="en-US" sz="1300" dirty="0"/>
          </a:p>
        </p:txBody>
      </p:sp>
      <p:sp>
        <p:nvSpPr>
          <p:cNvPr id="7" name="Card 477"/>
          <p:cNvSpPr/>
          <p:nvPr/>
        </p:nvSpPr>
        <p:spPr>
          <a:xfrm>
            <a:off x="548640" y="2240280"/>
            <a:ext cx="3515258" cy="868680"/>
          </a:xfrm>
          <a:prstGeom prst="roundRect">
            <a:avLst>
              <a:gd name="adj" fmla="val 10526"/>
            </a:avLst>
          </a:prstGeom>
          <a:solidFill>
            <a:schemeClr val="bg2"/>
          </a:solidFill>
          <a:ln/>
        </p:spPr>
      </p:sp>
      <p:sp>
        <p:nvSpPr>
          <p:cNvPr id="8" name="Badge 478"/>
          <p:cNvSpPr txBox="1"/>
          <p:nvPr/>
        </p:nvSpPr>
        <p:spPr>
          <a:xfrm>
            <a:off x="731520" y="2468880"/>
            <a:ext cx="411480" cy="411480"/>
          </a:xfrm>
          <a:prstGeom prst="ellipse">
            <a:avLst/>
          </a:prstGeom>
          <a:solidFill>
            <a:schemeClr val="tx2"/>
          </a:solidFill>
          <a:ln/>
        </p:spPr>
        <p:txBody>
          <a:bodyPr wrap="square" lIns="0" tIns="0" rIns="0" bIns="0" rtlCol="0" anchor="ctr"/>
          <a:lstStyle/>
          <a:p>
            <a:pPr algn="ctr" indent="0" marL="0">
              <a:buNone/>
            </a:pPr>
            <a:r>
              <a:rPr lang="en-US" sz="1500" b="1" dirty="0">
                <a:solidFill>
                  <a:schemeClr val="bg1"/>
                </a:solidFill>
              </a:rPr>
              <a:t>1</a:t>
            </a:r>
            <a:endParaRPr lang="en-US" sz="1500" dirty="0"/>
          </a:p>
        </p:txBody>
      </p:sp>
      <p:sp>
        <p:nvSpPr>
          <p:cNvPr id="9" name="Text 479"/>
          <p:cNvSpPr txBox="1"/>
          <p:nvPr/>
        </p:nvSpPr>
        <p:spPr>
          <a:xfrm>
            <a:off x="1298448" y="2240280"/>
            <a:ext cx="2646578" cy="868680"/>
          </a:xfrm>
          <a:prstGeom prst="rect">
            <a:avLst/>
          </a:prstGeom>
          <a:noFill/>
          <a:ln/>
        </p:spPr>
        <p:txBody>
          <a:bodyPr wrap="square" lIns="0" tIns="0" rIns="0" bIns="0" rtlCol="0" anchor="ctr"/>
          <a:lstStyle/>
          <a:p>
            <a:pPr indent="0" marL="0">
              <a:buNone/>
            </a:pPr>
            <a:r>
              <a:rPr lang="en-US" sz="1700" b="1" dirty="0">
                <a:solidFill>
                  <a:schemeClr val="tx2"/>
                </a:solidFill>
              </a:rPr>
              <a:t>Date founded and by whom</a:t>
            </a:r>
            <a:endParaRPr lang="en-US" sz="1700" dirty="0"/>
          </a:p>
        </p:txBody>
      </p:sp>
      <p:sp>
        <p:nvSpPr>
          <p:cNvPr id="10" name="Card 480"/>
          <p:cNvSpPr/>
          <p:nvPr/>
        </p:nvSpPr>
        <p:spPr>
          <a:xfrm>
            <a:off x="4338218" y="2240280"/>
            <a:ext cx="3515258" cy="868680"/>
          </a:xfrm>
          <a:prstGeom prst="roundRect">
            <a:avLst>
              <a:gd name="adj" fmla="val 10526"/>
            </a:avLst>
          </a:prstGeom>
          <a:solidFill>
            <a:schemeClr val="bg2"/>
          </a:solidFill>
          <a:ln/>
        </p:spPr>
      </p:sp>
      <p:sp>
        <p:nvSpPr>
          <p:cNvPr id="11" name="Badge 481"/>
          <p:cNvSpPr txBox="1"/>
          <p:nvPr/>
        </p:nvSpPr>
        <p:spPr>
          <a:xfrm>
            <a:off x="4521098" y="2468880"/>
            <a:ext cx="411480" cy="411480"/>
          </a:xfrm>
          <a:prstGeom prst="ellipse">
            <a:avLst/>
          </a:prstGeom>
          <a:solidFill>
            <a:schemeClr val="tx2"/>
          </a:solidFill>
          <a:ln/>
        </p:spPr>
        <p:txBody>
          <a:bodyPr wrap="square" lIns="0" tIns="0" rIns="0" bIns="0" rtlCol="0" anchor="ctr"/>
          <a:lstStyle/>
          <a:p>
            <a:pPr algn="ctr" indent="0" marL="0">
              <a:buNone/>
            </a:pPr>
            <a:r>
              <a:rPr lang="en-US" sz="1500" b="1" dirty="0">
                <a:solidFill>
                  <a:schemeClr val="bg1"/>
                </a:solidFill>
              </a:rPr>
              <a:t>2</a:t>
            </a:r>
            <a:endParaRPr lang="en-US" sz="1500" dirty="0"/>
          </a:p>
        </p:txBody>
      </p:sp>
      <p:sp>
        <p:nvSpPr>
          <p:cNvPr id="12" name="Text 482"/>
          <p:cNvSpPr txBox="1"/>
          <p:nvPr/>
        </p:nvSpPr>
        <p:spPr>
          <a:xfrm>
            <a:off x="5088026" y="2240280"/>
            <a:ext cx="2646578" cy="868680"/>
          </a:xfrm>
          <a:prstGeom prst="rect">
            <a:avLst/>
          </a:prstGeom>
          <a:noFill/>
          <a:ln/>
        </p:spPr>
        <p:txBody>
          <a:bodyPr wrap="square" lIns="0" tIns="0" rIns="0" bIns="0" rtlCol="0" anchor="ctr"/>
          <a:lstStyle/>
          <a:p>
            <a:pPr indent="0" marL="0">
              <a:buNone/>
            </a:pPr>
            <a:r>
              <a:rPr lang="en-US" sz="1700" b="1" dirty="0">
                <a:solidFill>
                  <a:schemeClr val="tx2"/>
                </a:solidFill>
              </a:rPr>
              <a:t>Original purpose / aim</a:t>
            </a:r>
            <a:endParaRPr lang="en-US" sz="1700" dirty="0"/>
          </a:p>
        </p:txBody>
      </p:sp>
      <p:sp>
        <p:nvSpPr>
          <p:cNvPr id="13" name="Card 483"/>
          <p:cNvSpPr/>
          <p:nvPr/>
        </p:nvSpPr>
        <p:spPr>
          <a:xfrm>
            <a:off x="8127797" y="2240280"/>
            <a:ext cx="3515258" cy="868680"/>
          </a:xfrm>
          <a:prstGeom prst="roundRect">
            <a:avLst>
              <a:gd name="adj" fmla="val 10526"/>
            </a:avLst>
          </a:prstGeom>
          <a:solidFill>
            <a:schemeClr val="bg2"/>
          </a:solidFill>
          <a:ln/>
        </p:spPr>
      </p:sp>
      <p:sp>
        <p:nvSpPr>
          <p:cNvPr id="14" name="Badge 484"/>
          <p:cNvSpPr txBox="1"/>
          <p:nvPr/>
        </p:nvSpPr>
        <p:spPr>
          <a:xfrm>
            <a:off x="8310677" y="2468880"/>
            <a:ext cx="411480" cy="411480"/>
          </a:xfrm>
          <a:prstGeom prst="ellipse">
            <a:avLst/>
          </a:prstGeom>
          <a:solidFill>
            <a:schemeClr val="tx2"/>
          </a:solidFill>
          <a:ln/>
        </p:spPr>
        <p:txBody>
          <a:bodyPr wrap="square" lIns="0" tIns="0" rIns="0" bIns="0" rtlCol="0" anchor="ctr"/>
          <a:lstStyle/>
          <a:p>
            <a:pPr algn="ctr" indent="0" marL="0">
              <a:buNone/>
            </a:pPr>
            <a:r>
              <a:rPr lang="en-US" sz="1500" b="1" dirty="0">
                <a:solidFill>
                  <a:schemeClr val="bg1"/>
                </a:solidFill>
              </a:rPr>
              <a:t>3</a:t>
            </a:r>
            <a:endParaRPr lang="en-US" sz="1500" dirty="0"/>
          </a:p>
        </p:txBody>
      </p:sp>
      <p:sp>
        <p:nvSpPr>
          <p:cNvPr id="15" name="Text 485"/>
          <p:cNvSpPr txBox="1"/>
          <p:nvPr/>
        </p:nvSpPr>
        <p:spPr>
          <a:xfrm>
            <a:off x="8877605" y="2240280"/>
            <a:ext cx="2646578" cy="868680"/>
          </a:xfrm>
          <a:prstGeom prst="rect">
            <a:avLst/>
          </a:prstGeom>
          <a:noFill/>
          <a:ln/>
        </p:spPr>
        <p:txBody>
          <a:bodyPr wrap="square" lIns="0" tIns="0" rIns="0" bIns="0" rtlCol="0" anchor="ctr"/>
          <a:lstStyle/>
          <a:p>
            <a:pPr indent="0" marL="0">
              <a:buNone/>
            </a:pPr>
            <a:r>
              <a:rPr lang="en-US" sz="1700" b="1" dirty="0">
                <a:solidFill>
                  <a:schemeClr val="tx2"/>
                </a:solidFill>
              </a:rPr>
              <a:t>Key countries / regions involved</a:t>
            </a:r>
            <a:endParaRPr lang="en-US" sz="1700" dirty="0"/>
          </a:p>
        </p:txBody>
      </p:sp>
      <p:sp>
        <p:nvSpPr>
          <p:cNvPr id="16" name="Card 486"/>
          <p:cNvSpPr/>
          <p:nvPr/>
        </p:nvSpPr>
        <p:spPr>
          <a:xfrm>
            <a:off x="548640" y="3246120"/>
            <a:ext cx="3515258" cy="868680"/>
          </a:xfrm>
          <a:prstGeom prst="roundRect">
            <a:avLst>
              <a:gd name="adj" fmla="val 10526"/>
            </a:avLst>
          </a:prstGeom>
          <a:solidFill>
            <a:schemeClr val="bg2"/>
          </a:solidFill>
          <a:ln/>
        </p:spPr>
      </p:sp>
      <p:sp>
        <p:nvSpPr>
          <p:cNvPr id="17" name="Badge 487"/>
          <p:cNvSpPr txBox="1"/>
          <p:nvPr/>
        </p:nvSpPr>
        <p:spPr>
          <a:xfrm>
            <a:off x="731520" y="3474720"/>
            <a:ext cx="411480" cy="411480"/>
          </a:xfrm>
          <a:prstGeom prst="ellipse">
            <a:avLst/>
          </a:prstGeom>
          <a:solidFill>
            <a:schemeClr val="tx2"/>
          </a:solidFill>
          <a:ln/>
        </p:spPr>
        <p:txBody>
          <a:bodyPr wrap="square" lIns="0" tIns="0" rIns="0" bIns="0" rtlCol="0" anchor="ctr"/>
          <a:lstStyle/>
          <a:p>
            <a:pPr algn="ctr" indent="0" marL="0">
              <a:buNone/>
            </a:pPr>
            <a:r>
              <a:rPr lang="en-US" sz="1500" b="1" dirty="0">
                <a:solidFill>
                  <a:schemeClr val="bg1"/>
                </a:solidFill>
              </a:rPr>
              <a:t>4</a:t>
            </a:r>
            <a:endParaRPr lang="en-US" sz="1500" dirty="0"/>
          </a:p>
        </p:txBody>
      </p:sp>
      <p:sp>
        <p:nvSpPr>
          <p:cNvPr id="18" name="Text 488"/>
          <p:cNvSpPr txBox="1"/>
          <p:nvPr/>
        </p:nvSpPr>
        <p:spPr>
          <a:xfrm>
            <a:off x="1298448" y="3246120"/>
            <a:ext cx="2646578" cy="868680"/>
          </a:xfrm>
          <a:prstGeom prst="rect">
            <a:avLst/>
          </a:prstGeom>
          <a:noFill/>
          <a:ln/>
        </p:spPr>
        <p:txBody>
          <a:bodyPr wrap="square" lIns="0" tIns="0" rIns="0" bIns="0" rtlCol="0" anchor="ctr"/>
          <a:lstStyle/>
          <a:p>
            <a:pPr indent="0" marL="0">
              <a:buNone/>
            </a:pPr>
            <a:r>
              <a:rPr lang="en-US" sz="1700" b="1" dirty="0">
                <a:solidFill>
                  <a:schemeClr val="tx2"/>
                </a:solidFill>
              </a:rPr>
              <a:t>How it changed London's economy</a:t>
            </a:r>
            <a:endParaRPr lang="en-US" sz="1700" dirty="0"/>
          </a:p>
        </p:txBody>
      </p:sp>
      <p:sp>
        <p:nvSpPr>
          <p:cNvPr id="19" name="Card 489"/>
          <p:cNvSpPr/>
          <p:nvPr/>
        </p:nvSpPr>
        <p:spPr>
          <a:xfrm>
            <a:off x="4338218" y="3246120"/>
            <a:ext cx="3515258" cy="868680"/>
          </a:xfrm>
          <a:prstGeom prst="roundRect">
            <a:avLst>
              <a:gd name="adj" fmla="val 10526"/>
            </a:avLst>
          </a:prstGeom>
          <a:solidFill>
            <a:schemeClr val="bg2"/>
          </a:solidFill>
          <a:ln/>
        </p:spPr>
      </p:sp>
      <p:sp>
        <p:nvSpPr>
          <p:cNvPr id="20" name="Badge 490"/>
          <p:cNvSpPr txBox="1"/>
          <p:nvPr/>
        </p:nvSpPr>
        <p:spPr>
          <a:xfrm>
            <a:off x="4521098" y="3474720"/>
            <a:ext cx="411480" cy="411480"/>
          </a:xfrm>
          <a:prstGeom prst="ellipse">
            <a:avLst/>
          </a:prstGeom>
          <a:solidFill>
            <a:schemeClr val="tx2"/>
          </a:solidFill>
          <a:ln/>
        </p:spPr>
        <p:txBody>
          <a:bodyPr wrap="square" lIns="0" tIns="0" rIns="0" bIns="0" rtlCol="0" anchor="ctr"/>
          <a:lstStyle/>
          <a:p>
            <a:pPr algn="ctr" indent="0" marL="0">
              <a:buNone/>
            </a:pPr>
            <a:r>
              <a:rPr lang="en-US" sz="1500" b="1" dirty="0">
                <a:solidFill>
                  <a:schemeClr val="bg1"/>
                </a:solidFill>
              </a:rPr>
              <a:t>5</a:t>
            </a:r>
            <a:endParaRPr lang="en-US" sz="1500" dirty="0"/>
          </a:p>
        </p:txBody>
      </p:sp>
      <p:sp>
        <p:nvSpPr>
          <p:cNvPr id="21" name="Text 491"/>
          <p:cNvSpPr txBox="1"/>
          <p:nvPr/>
        </p:nvSpPr>
        <p:spPr>
          <a:xfrm>
            <a:off x="5088026" y="3246120"/>
            <a:ext cx="2646578" cy="868680"/>
          </a:xfrm>
          <a:prstGeom prst="rect">
            <a:avLst/>
          </a:prstGeom>
          <a:noFill/>
          <a:ln/>
        </p:spPr>
        <p:txBody>
          <a:bodyPr wrap="square" lIns="0" tIns="0" rIns="0" bIns="0" rtlCol="0" anchor="ctr"/>
          <a:lstStyle/>
          <a:p>
            <a:pPr indent="0" marL="0">
              <a:buNone/>
            </a:pPr>
            <a:r>
              <a:rPr lang="en-US" sz="1700" b="1" dirty="0">
                <a:solidFill>
                  <a:schemeClr val="tx2"/>
                </a:solidFill>
              </a:rPr>
              <a:t>Its role in the British Empire</a:t>
            </a:r>
            <a:endParaRPr lang="en-US" sz="1700" dirty="0"/>
          </a:p>
        </p:txBody>
      </p:sp>
      <p:sp>
        <p:nvSpPr>
          <p:cNvPr id="22" name="Card 492"/>
          <p:cNvSpPr/>
          <p:nvPr/>
        </p:nvSpPr>
        <p:spPr>
          <a:xfrm>
            <a:off x="8127797" y="3246120"/>
            <a:ext cx="3515258" cy="868680"/>
          </a:xfrm>
          <a:prstGeom prst="roundRect">
            <a:avLst>
              <a:gd name="adj" fmla="val 10526"/>
            </a:avLst>
          </a:prstGeom>
          <a:solidFill>
            <a:schemeClr val="bg2"/>
          </a:solidFill>
          <a:ln/>
        </p:spPr>
      </p:sp>
      <p:sp>
        <p:nvSpPr>
          <p:cNvPr id="23" name="Badge 493"/>
          <p:cNvSpPr txBox="1"/>
          <p:nvPr/>
        </p:nvSpPr>
        <p:spPr>
          <a:xfrm>
            <a:off x="8310677" y="3474720"/>
            <a:ext cx="411480" cy="411480"/>
          </a:xfrm>
          <a:prstGeom prst="ellipse">
            <a:avLst/>
          </a:prstGeom>
          <a:solidFill>
            <a:schemeClr val="tx2"/>
          </a:solidFill>
          <a:ln/>
        </p:spPr>
        <p:txBody>
          <a:bodyPr wrap="square" lIns="0" tIns="0" rIns="0" bIns="0" rtlCol="0" anchor="ctr"/>
          <a:lstStyle/>
          <a:p>
            <a:pPr algn="ctr" indent="0" marL="0">
              <a:buNone/>
            </a:pPr>
            <a:r>
              <a:rPr lang="en-US" sz="1500" b="1" dirty="0">
                <a:solidFill>
                  <a:schemeClr val="bg1"/>
                </a:solidFill>
              </a:rPr>
              <a:t>6</a:t>
            </a:r>
            <a:endParaRPr lang="en-US" sz="1500" dirty="0"/>
          </a:p>
        </p:txBody>
      </p:sp>
      <p:sp>
        <p:nvSpPr>
          <p:cNvPr id="24" name="Text 494"/>
          <p:cNvSpPr txBox="1"/>
          <p:nvPr/>
        </p:nvSpPr>
        <p:spPr>
          <a:xfrm>
            <a:off x="8877605" y="3246120"/>
            <a:ext cx="2646578" cy="868680"/>
          </a:xfrm>
          <a:prstGeom prst="rect">
            <a:avLst/>
          </a:prstGeom>
          <a:noFill/>
          <a:ln/>
        </p:spPr>
        <p:txBody>
          <a:bodyPr wrap="square" lIns="0" tIns="0" rIns="0" bIns="0" rtlCol="0" anchor="ctr"/>
          <a:lstStyle/>
          <a:p>
            <a:pPr indent="0" marL="0">
              <a:buNone/>
            </a:pPr>
            <a:r>
              <a:rPr lang="en-US" sz="1700" b="1" dirty="0">
                <a:solidFill>
                  <a:schemeClr val="tx2"/>
                </a:solidFill>
              </a:rPr>
              <a:t>When and why it ended</a:t>
            </a:r>
            <a:endParaRPr lang="en-US" sz="1700" dirty="0"/>
          </a:p>
        </p:txBody>
      </p:sp>
      <p:sp>
        <p:nvSpPr>
          <p:cNvPr id="25" name="Card 495"/>
          <p:cNvSpPr/>
          <p:nvPr/>
        </p:nvSpPr>
        <p:spPr>
          <a:xfrm>
            <a:off x="548640" y="4389120"/>
            <a:ext cx="3515258" cy="1828800"/>
          </a:xfrm>
          <a:prstGeom prst="roundRect">
            <a:avLst>
              <a:gd name="adj" fmla="val 5000"/>
            </a:avLst>
          </a:prstGeom>
          <a:solidFill>
            <a:schemeClr val="accent5">
              <a:alpha val="14000"/>
            </a:schemeClr>
          </a:solidFill>
          <a:ln/>
        </p:spPr>
      </p:sp>
      <p:sp>
        <p:nvSpPr>
          <p:cNvPr id="26" name="Text 496"/>
          <p:cNvSpPr txBox="1"/>
          <p:nvPr/>
        </p:nvSpPr>
        <p:spPr>
          <a:xfrm>
            <a:off x="822960" y="4389120"/>
            <a:ext cx="2966618" cy="1828800"/>
          </a:xfrm>
          <a:prstGeom prst="rect">
            <a:avLst/>
          </a:prstGeom>
          <a:noFill/>
          <a:ln/>
        </p:spPr>
        <p:txBody>
          <a:bodyPr wrap="square" lIns="0" tIns="0" rIns="0" bIns="0" rtlCol="0" anchor="ctr"/>
          <a:lstStyle/>
          <a:p>
            <a:pPr indent="0" marL="0">
              <a:spcAft>
                <a:spcPts val="600"/>
              </a:spcAft>
              <a:buNone/>
            </a:pPr>
            <a:r>
              <a:rPr lang="en-US" sz="1200" b="1" spc="150" kern="0" dirty="0">
                <a:solidFill>
                  <a:schemeClr val="tx2"/>
                </a:solidFill>
              </a:rPr>
              <a:t>THEN ADD</a:t>
            </a:r>
            <a:endParaRPr lang="en-US" sz="1600" dirty="0"/>
          </a:p>
          <a:p>
            <a:pPr indent="0" marL="0">
              <a:spcAft>
                <a:spcPts val="600"/>
              </a:spcAft>
              <a:buNone/>
            </a:pPr>
            <a:r>
              <a:rPr lang="en-US" sz="1800" dirty="0">
                <a:solidFill>
                  <a:schemeClr val="tx1"/>
                </a:solidFill>
              </a:rPr>
              <a:t>One surprising fact you found</a:t>
            </a:r>
            <a:endParaRPr lang="en-US" sz="1600" dirty="0"/>
          </a:p>
        </p:txBody>
      </p:sp>
      <p:sp>
        <p:nvSpPr>
          <p:cNvPr id="27" name="Card 497"/>
          <p:cNvSpPr/>
          <p:nvPr/>
        </p:nvSpPr>
        <p:spPr>
          <a:xfrm>
            <a:off x="4338218" y="4389120"/>
            <a:ext cx="3515258" cy="1828800"/>
          </a:xfrm>
          <a:prstGeom prst="roundRect">
            <a:avLst>
              <a:gd name="adj" fmla="val 5000"/>
            </a:avLst>
          </a:prstGeom>
          <a:solidFill>
            <a:schemeClr val="accent1">
              <a:alpha val="14000"/>
            </a:schemeClr>
          </a:solidFill>
          <a:ln/>
        </p:spPr>
      </p:sp>
      <p:sp>
        <p:nvSpPr>
          <p:cNvPr id="28" name="Text 498"/>
          <p:cNvSpPr txBox="1"/>
          <p:nvPr/>
        </p:nvSpPr>
        <p:spPr>
          <a:xfrm>
            <a:off x="4612538" y="4389120"/>
            <a:ext cx="2966618" cy="1828800"/>
          </a:xfrm>
          <a:prstGeom prst="rect">
            <a:avLst/>
          </a:prstGeom>
          <a:noFill/>
          <a:ln/>
        </p:spPr>
        <p:txBody>
          <a:bodyPr wrap="square" lIns="0" tIns="0" rIns="0" bIns="0" rtlCol="0" anchor="ctr"/>
          <a:lstStyle/>
          <a:p>
            <a:pPr indent="0" marL="0">
              <a:spcAft>
                <a:spcPts val="600"/>
              </a:spcAft>
              <a:buNone/>
            </a:pPr>
            <a:r>
              <a:rPr lang="en-US" sz="1200" b="1" spc="150" kern="0" dirty="0">
                <a:solidFill>
                  <a:schemeClr val="tx2"/>
                </a:solidFill>
              </a:rPr>
              <a:t>THIRD CONDITIONAL REFLECTION</a:t>
            </a:r>
            <a:endParaRPr lang="en-US" sz="1600" dirty="0"/>
          </a:p>
          <a:p>
            <a:pPr indent="0" marL="0">
              <a:spcAft>
                <a:spcPts val="600"/>
              </a:spcAft>
              <a:buNone/>
            </a:pPr>
            <a:r>
              <a:rPr lang="en-US" sz="1800" i="1" dirty="0">
                <a:solidFill>
                  <a:schemeClr val="tx1"/>
                </a:solidFill>
              </a:rPr>
              <a:t>“If the East India Company hadn't been founded, …”</a:t>
            </a:r>
            <a:endParaRPr lang="en-US" sz="1600" dirty="0"/>
          </a:p>
        </p:txBody>
      </p:sp>
      <p:sp>
        <p:nvSpPr>
          <p:cNvPr id="29" name="Card 499"/>
          <p:cNvSpPr/>
          <p:nvPr/>
        </p:nvSpPr>
        <p:spPr>
          <a:xfrm>
            <a:off x="8127797" y="4389120"/>
            <a:ext cx="3515258" cy="1828800"/>
          </a:xfrm>
          <a:prstGeom prst="roundRect">
            <a:avLst>
              <a:gd name="adj" fmla="val 5000"/>
            </a:avLst>
          </a:prstGeom>
          <a:solidFill>
            <a:schemeClr val="accent3">
              <a:alpha val="14000"/>
            </a:schemeClr>
          </a:solidFill>
          <a:ln/>
        </p:spPr>
      </p:sp>
      <p:sp>
        <p:nvSpPr>
          <p:cNvPr id="30" name="Text 500"/>
          <p:cNvSpPr txBox="1"/>
          <p:nvPr/>
        </p:nvSpPr>
        <p:spPr>
          <a:xfrm>
            <a:off x="8402117" y="4389120"/>
            <a:ext cx="2966618" cy="1828800"/>
          </a:xfrm>
          <a:prstGeom prst="rect">
            <a:avLst/>
          </a:prstGeom>
          <a:noFill/>
          <a:ln/>
        </p:spPr>
        <p:txBody>
          <a:bodyPr wrap="square" lIns="0" tIns="0" rIns="0" bIns="0" rtlCol="0" anchor="ctr"/>
          <a:lstStyle/>
          <a:p>
            <a:pPr indent="0" marL="0">
              <a:spcAft>
                <a:spcPts val="600"/>
              </a:spcAft>
              <a:buNone/>
            </a:pPr>
            <a:r>
              <a:rPr lang="en-US" sz="1200" b="1" spc="150" kern="0" dirty="0">
                <a:solidFill>
                  <a:schemeClr val="tx2"/>
                </a:solidFill>
              </a:rPr>
              <a:t>FINALLY</a:t>
            </a:r>
            <a:endParaRPr lang="en-US" sz="1600" dirty="0"/>
          </a:p>
          <a:p>
            <a:pPr indent="0" marL="0">
              <a:spcAft>
                <a:spcPts val="600"/>
              </a:spcAft>
              <a:buNone/>
            </a:pPr>
            <a:r>
              <a:rPr lang="en-US" sz="1800" dirty="0">
                <a:solidFill>
                  <a:schemeClr val="tx1"/>
                </a:solidFill>
              </a:rPr>
              <a:t>The source or sources you used</a:t>
            </a:r>
            <a:endParaRPr lang="en-US" sz="1600" dirty="0"/>
          </a:p>
        </p:txBody>
      </p:sp>
      <p:sp>
        <p:nvSpPr>
          <p:cNvPr id="25" name="Slide Number Placeholder 0"/>
          <p:cNvSpPr>
            <a:spLocks noGrp="1"/>
          </p:cNvSpPr>
          <p:nvPr>
            <p:ph type="sldNum" sz="quarter" idx="4294967295"/>
          </p:nvPr>
        </p:nvSpPr>
        <p:spPr>
          <a:xfrm>
            <a:off x="10728655" y="6400800"/>
            <a:ext cx="9144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1"/>
          <p:cNvSpPr/>
          <p:nvPr>
            <p:ph idx="101" type="body" hasCustomPrompt="1"/>
          </p:nvPr>
        </p:nvSpPr>
        <p:spPr>
          <a:xfrm>
            <a:off x="548640" y="329184"/>
            <a:ext cx="7772400" cy="329184"/>
          </a:xfrm>
          <a:prstGeom prst="rect">
            <a:avLst/>
          </a:prstGeom>
          <a:noFill/>
          <a:ln/>
        </p:spPr>
        <p:txBody>
          <a:bodyPr wrap="square" lIns="0" tIns="0" rIns="0" bIns="0" rtlCol="0" anchor="ctr"/>
          <a:lstStyle/>
          <a:p>
            <a:pPr indent="0" marL="0">
              <a:buNone/>
            </a:pPr>
            <a:r>
              <a:rPr lang="en-US" sz="1300" b="1" spc="200" kern="0" dirty="0">
                <a:solidFill>
                  <a:schemeClr val="accent1"/>
                </a:solidFill>
              </a:rPr>
              <a:t>RESEARCH TASK  ·  EVENT 2</a:t>
            </a:r>
            <a:endParaRPr lang="en-US" sz="1300" dirty="0"/>
          </a:p>
        </p:txBody>
      </p:sp>
      <p:sp>
        <p:nvSpPr>
          <p:cNvPr id="3" name="Text 1"/>
          <p:cNvSpPr/>
          <p:nvPr>
            <p:ph idx="102" type="title" hasCustomPrompt="1"/>
          </p:nvPr>
        </p:nvSpPr>
        <p:spPr>
          <a:xfrm>
            <a:off x="548640" y="676656"/>
            <a:ext cx="11094415" cy="749808"/>
          </a:xfrm>
          <a:prstGeom prst="rect">
            <a:avLst/>
          </a:prstGeom>
          <a:noFill/>
          <a:ln/>
        </p:spPr>
        <p:txBody>
          <a:bodyPr wrap="square" lIns="0" tIns="0" rIns="0" bIns="0" rtlCol="0" anchor="ctr"/>
          <a:lstStyle/>
          <a:p>
            <a:pPr algn="l" indent="0" marL="0">
              <a:buNone/>
            </a:pPr>
            <a:r>
              <a:rPr lang="en-US" sz="3400" b="1" dirty="0">
                <a:solidFill>
                  <a:schemeClr val="tx2"/>
                </a:solidFill>
              </a:rPr>
              <a:t>Choose one event to research</a:t>
            </a:r>
            <a:endParaRPr lang="en-US" sz="3400" dirty="0"/>
          </a:p>
        </p:txBody>
      </p:sp>
      <p:sp>
        <p:nvSpPr>
          <p:cNvPr id="4" name="Text 1"/>
          <p:cNvSpPr/>
          <p:nvPr>
            <p:ph idx="103" type="body" hasCustomPrompt="1"/>
          </p:nvPr>
        </p:nvSpPr>
        <p:spPr>
          <a:xfrm>
            <a:off x="548640" y="1463040"/>
            <a:ext cx="11094415" cy="640080"/>
          </a:xfrm>
          <a:prstGeom prst="rect">
            <a:avLst/>
          </a:prstGeom>
          <a:noFill/>
          <a:ln/>
        </p:spPr>
        <p:txBody>
          <a:bodyPr wrap="square" lIns="0" tIns="0" rIns="0" bIns="0" rtlCol="0" anchor="t"/>
          <a:lstStyle/>
          <a:p>
            <a:pPr indent="0" marL="0">
              <a:buNone/>
            </a:pPr>
            <a:r>
              <a:rPr lang="en-US" sz="1800" dirty="0">
                <a:solidFill>
                  <a:schemeClr val="tx1"/>
                </a:solidFill>
              </a:rPr>
              <a:t>Tell your teacher which option you have chosen before you leave.</a:t>
            </a:r>
            <a:endParaRPr lang="en-US" sz="1800" dirty="0"/>
          </a:p>
        </p:txBody>
      </p:sp>
      <p:sp>
        <p:nvSpPr>
          <p:cNvPr id="6" name="Card 501"/>
          <p:cNvSpPr/>
          <p:nvPr/>
        </p:nvSpPr>
        <p:spPr>
          <a:xfrm>
            <a:off x="548640" y="2240280"/>
            <a:ext cx="5410048" cy="1828800"/>
          </a:xfrm>
          <a:prstGeom prst="roundRect">
            <a:avLst>
              <a:gd name="adj" fmla="val 5000"/>
            </a:avLst>
          </a:prstGeom>
          <a:solidFill>
            <a:schemeClr val="bg2"/>
          </a:solidFill>
          <a:ln/>
        </p:spPr>
      </p:sp>
      <p:sp>
        <p:nvSpPr>
          <p:cNvPr id="7" name="Badge 502"/>
          <p:cNvSpPr txBox="1"/>
          <p:nvPr/>
        </p:nvSpPr>
        <p:spPr>
          <a:xfrm>
            <a:off x="822960" y="2496312"/>
            <a:ext cx="457200" cy="457200"/>
          </a:xfrm>
          <a:prstGeom prst="ellipse">
            <a:avLst/>
          </a:prstGeom>
          <a:solidFill>
            <a:schemeClr val="accent1"/>
          </a:solidFill>
          <a:ln/>
        </p:spPr>
        <p:txBody>
          <a:bodyPr wrap="square" lIns="0" tIns="0" rIns="0" bIns="0" rtlCol="0" anchor="ctr"/>
          <a:lstStyle/>
          <a:p>
            <a:pPr algn="ctr" indent="0" marL="0">
              <a:buNone/>
            </a:pPr>
            <a:r>
              <a:rPr lang="en-US" sz="1600" b="1" dirty="0">
                <a:solidFill>
                  <a:schemeClr val="bg1"/>
                </a:solidFill>
              </a:rPr>
              <a:t>A</a:t>
            </a:r>
            <a:endParaRPr lang="en-US" sz="1600" dirty="0"/>
          </a:p>
        </p:txBody>
      </p:sp>
      <p:sp>
        <p:nvSpPr>
          <p:cNvPr id="8" name="Text 503"/>
          <p:cNvSpPr txBox="1"/>
          <p:nvPr/>
        </p:nvSpPr>
        <p:spPr>
          <a:xfrm>
            <a:off x="1463040" y="2496312"/>
            <a:ext cx="4267048" cy="457200"/>
          </a:xfrm>
          <a:prstGeom prst="rect">
            <a:avLst/>
          </a:prstGeom>
          <a:noFill/>
          <a:ln/>
        </p:spPr>
        <p:txBody>
          <a:bodyPr wrap="square" lIns="0" tIns="0" rIns="0" bIns="0" rtlCol="0" anchor="ctr"/>
          <a:lstStyle/>
          <a:p>
            <a:pPr indent="0" marL="0">
              <a:buNone/>
            </a:pPr>
            <a:r>
              <a:rPr lang="en-US" sz="2000" b="1" dirty="0">
                <a:solidFill>
                  <a:schemeClr val="tx2"/>
                </a:solidFill>
              </a:rPr>
              <a:t>The Great Plague of London (1665)</a:t>
            </a:r>
            <a:endParaRPr lang="en-US" sz="2000" dirty="0"/>
          </a:p>
        </p:txBody>
      </p:sp>
      <p:sp>
        <p:nvSpPr>
          <p:cNvPr id="9" name="Text 504"/>
          <p:cNvSpPr txBox="1"/>
          <p:nvPr/>
        </p:nvSpPr>
        <p:spPr>
          <a:xfrm>
            <a:off x="822960" y="3108960"/>
            <a:ext cx="4861408" cy="868680"/>
          </a:xfrm>
          <a:prstGeom prst="rect">
            <a:avLst/>
          </a:prstGeom>
          <a:noFill/>
          <a:ln/>
        </p:spPr>
        <p:txBody>
          <a:bodyPr wrap="square" lIns="0" tIns="0" rIns="0" bIns="0" rtlCol="0" anchor="t"/>
          <a:lstStyle/>
          <a:p>
            <a:pPr indent="0" marL="0">
              <a:buNone/>
            </a:pPr>
            <a:r>
              <a:rPr lang="en-US" sz="1600" dirty="0">
                <a:solidFill>
                  <a:schemeClr val="tx1"/>
                </a:solidFill>
              </a:rPr>
              <a:t>One of the deadliest outbreaks in London's history: a bubonic plague epidemic that killed an estimated 100,000 people.</a:t>
            </a:r>
            <a:endParaRPr lang="en-US" sz="1600" dirty="0"/>
          </a:p>
        </p:txBody>
      </p:sp>
      <p:sp>
        <p:nvSpPr>
          <p:cNvPr id="10" name="Card 505"/>
          <p:cNvSpPr/>
          <p:nvPr/>
        </p:nvSpPr>
        <p:spPr>
          <a:xfrm>
            <a:off x="6233008" y="2240280"/>
            <a:ext cx="5410048" cy="1828800"/>
          </a:xfrm>
          <a:prstGeom prst="roundRect">
            <a:avLst>
              <a:gd name="adj" fmla="val 5000"/>
            </a:avLst>
          </a:prstGeom>
          <a:solidFill>
            <a:schemeClr val="bg2"/>
          </a:solidFill>
          <a:ln/>
        </p:spPr>
      </p:sp>
      <p:sp>
        <p:nvSpPr>
          <p:cNvPr id="11" name="Badge 506"/>
          <p:cNvSpPr txBox="1"/>
          <p:nvPr/>
        </p:nvSpPr>
        <p:spPr>
          <a:xfrm>
            <a:off x="6507328" y="2496312"/>
            <a:ext cx="457200" cy="457200"/>
          </a:xfrm>
          <a:prstGeom prst="ellipse">
            <a:avLst/>
          </a:prstGeom>
          <a:solidFill>
            <a:schemeClr val="accent1"/>
          </a:solidFill>
          <a:ln/>
        </p:spPr>
        <p:txBody>
          <a:bodyPr wrap="square" lIns="0" tIns="0" rIns="0" bIns="0" rtlCol="0" anchor="ctr"/>
          <a:lstStyle/>
          <a:p>
            <a:pPr algn="ctr" indent="0" marL="0">
              <a:buNone/>
            </a:pPr>
            <a:r>
              <a:rPr lang="en-US" sz="1600" b="1" dirty="0">
                <a:solidFill>
                  <a:schemeClr val="bg1"/>
                </a:solidFill>
              </a:rPr>
              <a:t>B</a:t>
            </a:r>
            <a:endParaRPr lang="en-US" sz="1600" dirty="0"/>
          </a:p>
        </p:txBody>
      </p:sp>
      <p:sp>
        <p:nvSpPr>
          <p:cNvPr id="12" name="Text 507"/>
          <p:cNvSpPr txBox="1"/>
          <p:nvPr/>
        </p:nvSpPr>
        <p:spPr>
          <a:xfrm>
            <a:off x="7147408" y="2496312"/>
            <a:ext cx="4267048" cy="457200"/>
          </a:xfrm>
          <a:prstGeom prst="rect">
            <a:avLst/>
          </a:prstGeom>
          <a:noFill/>
          <a:ln/>
        </p:spPr>
        <p:txBody>
          <a:bodyPr wrap="square" lIns="0" tIns="0" rIns="0" bIns="0" rtlCol="0" anchor="ctr"/>
          <a:lstStyle/>
          <a:p>
            <a:pPr indent="0" marL="0">
              <a:buNone/>
            </a:pPr>
            <a:r>
              <a:rPr lang="en-US" sz="2000" b="1" dirty="0">
                <a:solidFill>
                  <a:schemeClr val="tx2"/>
                </a:solidFill>
              </a:rPr>
              <a:t>The Great Fire of London (1666)</a:t>
            </a:r>
            <a:endParaRPr lang="en-US" sz="2000" dirty="0"/>
          </a:p>
        </p:txBody>
      </p:sp>
      <p:sp>
        <p:nvSpPr>
          <p:cNvPr id="13" name="Text 508"/>
          <p:cNvSpPr txBox="1"/>
          <p:nvPr/>
        </p:nvSpPr>
        <p:spPr>
          <a:xfrm>
            <a:off x="6507328" y="3108960"/>
            <a:ext cx="4861408" cy="868680"/>
          </a:xfrm>
          <a:prstGeom prst="rect">
            <a:avLst/>
          </a:prstGeom>
          <a:noFill/>
          <a:ln/>
        </p:spPr>
        <p:txBody>
          <a:bodyPr wrap="square" lIns="0" tIns="0" rIns="0" bIns="0" rtlCol="0" anchor="t"/>
          <a:lstStyle/>
          <a:p>
            <a:pPr indent="0" marL="0">
              <a:buNone/>
            </a:pPr>
            <a:r>
              <a:rPr lang="en-US" sz="1600" dirty="0">
                <a:solidFill>
                  <a:schemeClr val="tx1"/>
                </a:solidFill>
              </a:rPr>
              <a:t>A catastrophic fire that began in a bakery on Pudding Lane and burned for four days, destroying over 13,000 houses and 87 churches.</a:t>
            </a:r>
            <a:endParaRPr lang="en-US" sz="1600" dirty="0"/>
          </a:p>
        </p:txBody>
      </p:sp>
      <p:sp>
        <p:nvSpPr>
          <p:cNvPr id="14" name="Card 509"/>
          <p:cNvSpPr/>
          <p:nvPr/>
        </p:nvSpPr>
        <p:spPr>
          <a:xfrm>
            <a:off x="548640" y="4343400"/>
            <a:ext cx="5410048" cy="1828800"/>
          </a:xfrm>
          <a:prstGeom prst="roundRect">
            <a:avLst>
              <a:gd name="adj" fmla="val 5000"/>
            </a:avLst>
          </a:prstGeom>
          <a:solidFill>
            <a:schemeClr val="bg2"/>
          </a:solidFill>
          <a:ln/>
        </p:spPr>
      </p:sp>
      <p:sp>
        <p:nvSpPr>
          <p:cNvPr id="15" name="Badge 510"/>
          <p:cNvSpPr txBox="1"/>
          <p:nvPr/>
        </p:nvSpPr>
        <p:spPr>
          <a:xfrm>
            <a:off x="822960" y="4599432"/>
            <a:ext cx="457200" cy="457200"/>
          </a:xfrm>
          <a:prstGeom prst="ellipse">
            <a:avLst/>
          </a:prstGeom>
          <a:solidFill>
            <a:schemeClr val="accent1"/>
          </a:solidFill>
          <a:ln/>
        </p:spPr>
        <p:txBody>
          <a:bodyPr wrap="square" lIns="0" tIns="0" rIns="0" bIns="0" rtlCol="0" anchor="ctr"/>
          <a:lstStyle/>
          <a:p>
            <a:pPr algn="ctr" indent="0" marL="0">
              <a:buNone/>
            </a:pPr>
            <a:r>
              <a:rPr lang="en-US" sz="1600" b="1" dirty="0">
                <a:solidFill>
                  <a:schemeClr val="bg1"/>
                </a:solidFill>
              </a:rPr>
              <a:t>C</a:t>
            </a:r>
            <a:endParaRPr lang="en-US" sz="1600" dirty="0"/>
          </a:p>
        </p:txBody>
      </p:sp>
      <p:sp>
        <p:nvSpPr>
          <p:cNvPr id="16" name="Text 511"/>
          <p:cNvSpPr txBox="1"/>
          <p:nvPr/>
        </p:nvSpPr>
        <p:spPr>
          <a:xfrm>
            <a:off x="1463040" y="4599432"/>
            <a:ext cx="4267048" cy="457200"/>
          </a:xfrm>
          <a:prstGeom prst="rect">
            <a:avLst/>
          </a:prstGeom>
          <a:noFill/>
          <a:ln/>
        </p:spPr>
        <p:txBody>
          <a:bodyPr wrap="square" lIns="0" tIns="0" rIns="0" bIns="0" rtlCol="0" anchor="ctr"/>
          <a:lstStyle/>
          <a:p>
            <a:pPr indent="0" marL="0">
              <a:buNone/>
            </a:pPr>
            <a:r>
              <a:rPr lang="en-US" sz="2000" b="1" dirty="0">
                <a:solidFill>
                  <a:schemeClr val="tx2"/>
                </a:solidFill>
              </a:rPr>
              <a:t>The Signing of the Magna Carta (1215)</a:t>
            </a:r>
            <a:endParaRPr lang="en-US" sz="2000" dirty="0"/>
          </a:p>
        </p:txBody>
      </p:sp>
      <p:sp>
        <p:nvSpPr>
          <p:cNvPr id="17" name="Text 512"/>
          <p:cNvSpPr txBox="1"/>
          <p:nvPr/>
        </p:nvSpPr>
        <p:spPr>
          <a:xfrm>
            <a:off x="822960" y="5212080"/>
            <a:ext cx="4861408" cy="868680"/>
          </a:xfrm>
          <a:prstGeom prst="rect">
            <a:avLst/>
          </a:prstGeom>
          <a:noFill/>
          <a:ln/>
        </p:spPr>
        <p:txBody>
          <a:bodyPr wrap="square" lIns="0" tIns="0" rIns="0" bIns="0" rtlCol="0" anchor="t"/>
          <a:lstStyle/>
          <a:p>
            <a:pPr indent="0" marL="0">
              <a:buNone/>
            </a:pPr>
            <a:r>
              <a:rPr lang="en-US" sz="1600" dirty="0">
                <a:solidFill>
                  <a:schemeClr val="tx1"/>
                </a:solidFill>
              </a:rPr>
              <a:t>A landmark legal document signed by King John that limited royal power and laid foundations for modern democracy and human rights.</a:t>
            </a:r>
            <a:endParaRPr lang="en-US" sz="1600" dirty="0"/>
          </a:p>
        </p:txBody>
      </p:sp>
      <p:sp>
        <p:nvSpPr>
          <p:cNvPr id="18" name="Card 513"/>
          <p:cNvSpPr/>
          <p:nvPr/>
        </p:nvSpPr>
        <p:spPr>
          <a:xfrm>
            <a:off x="6233008" y="4343400"/>
            <a:ext cx="5410048" cy="1828800"/>
          </a:xfrm>
          <a:prstGeom prst="roundRect">
            <a:avLst>
              <a:gd name="adj" fmla="val 5000"/>
            </a:avLst>
          </a:prstGeom>
          <a:solidFill>
            <a:schemeClr val="bg2"/>
          </a:solidFill>
          <a:ln/>
        </p:spPr>
      </p:sp>
      <p:sp>
        <p:nvSpPr>
          <p:cNvPr id="19" name="Badge 514"/>
          <p:cNvSpPr txBox="1"/>
          <p:nvPr/>
        </p:nvSpPr>
        <p:spPr>
          <a:xfrm>
            <a:off x="6507328" y="4599432"/>
            <a:ext cx="457200" cy="457200"/>
          </a:xfrm>
          <a:prstGeom prst="ellipse">
            <a:avLst/>
          </a:prstGeom>
          <a:solidFill>
            <a:schemeClr val="accent1"/>
          </a:solidFill>
          <a:ln/>
        </p:spPr>
        <p:txBody>
          <a:bodyPr wrap="square" lIns="0" tIns="0" rIns="0" bIns="0" rtlCol="0" anchor="ctr"/>
          <a:lstStyle/>
          <a:p>
            <a:pPr algn="ctr" indent="0" marL="0">
              <a:buNone/>
            </a:pPr>
            <a:r>
              <a:rPr lang="en-US" sz="1600" b="1" dirty="0">
                <a:solidFill>
                  <a:schemeClr val="bg1"/>
                </a:solidFill>
              </a:rPr>
              <a:t>D</a:t>
            </a:r>
            <a:endParaRPr lang="en-US" sz="1600" dirty="0"/>
          </a:p>
        </p:txBody>
      </p:sp>
      <p:sp>
        <p:nvSpPr>
          <p:cNvPr id="20" name="Text 515"/>
          <p:cNvSpPr txBox="1"/>
          <p:nvPr/>
        </p:nvSpPr>
        <p:spPr>
          <a:xfrm>
            <a:off x="7147408" y="4599432"/>
            <a:ext cx="4267048" cy="457200"/>
          </a:xfrm>
          <a:prstGeom prst="rect">
            <a:avLst/>
          </a:prstGeom>
          <a:noFill/>
          <a:ln/>
        </p:spPr>
        <p:txBody>
          <a:bodyPr wrap="square" lIns="0" tIns="0" rIns="0" bIns="0" rtlCol="0" anchor="ctr"/>
          <a:lstStyle/>
          <a:p>
            <a:pPr indent="0" marL="0">
              <a:buNone/>
            </a:pPr>
            <a:r>
              <a:rPr lang="en-US" sz="2000" b="1" dirty="0">
                <a:solidFill>
                  <a:schemeClr val="tx2"/>
                </a:solidFill>
              </a:rPr>
              <a:t>The Norman Conquest (1066)</a:t>
            </a:r>
            <a:endParaRPr lang="en-US" sz="2000" dirty="0"/>
          </a:p>
        </p:txBody>
      </p:sp>
      <p:sp>
        <p:nvSpPr>
          <p:cNvPr id="21" name="Text 516"/>
          <p:cNvSpPr txBox="1"/>
          <p:nvPr/>
        </p:nvSpPr>
        <p:spPr>
          <a:xfrm>
            <a:off x="6507328" y="5212080"/>
            <a:ext cx="4861408" cy="868680"/>
          </a:xfrm>
          <a:prstGeom prst="rect">
            <a:avLst/>
          </a:prstGeom>
          <a:noFill/>
          <a:ln/>
        </p:spPr>
        <p:txBody>
          <a:bodyPr wrap="square" lIns="0" tIns="0" rIns="0" bIns="0" rtlCol="0" anchor="t"/>
          <a:lstStyle/>
          <a:p>
            <a:pPr indent="0" marL="0">
              <a:buNone/>
            </a:pPr>
            <a:r>
              <a:rPr lang="en-US" sz="1600" dirty="0">
                <a:solidFill>
                  <a:schemeClr val="tx1"/>
                </a:solidFill>
              </a:rPr>
              <a:t>William the Conqueror's victory at the Battle of Hastings transformed England's language, culture, governance, and architecture forever.</a:t>
            </a:r>
            <a:endParaRPr lang="en-US" sz="1600" dirty="0"/>
          </a:p>
        </p:txBody>
      </p:sp>
      <p:sp>
        <p:nvSpPr>
          <p:cNvPr id="25" name="Slide Number Placeholder 0"/>
          <p:cNvSpPr>
            <a:spLocks noGrp="1"/>
          </p:cNvSpPr>
          <p:nvPr>
            <p:ph type="sldNum" sz="quarter" idx="4294967295"/>
          </p:nvPr>
        </p:nvSpPr>
        <p:spPr>
          <a:xfrm>
            <a:off x="10728655" y="6400800"/>
            <a:ext cx="9144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1"/>
          <p:cNvSpPr/>
          <p:nvPr>
            <p:ph idx="101" type="body" hasCustomPrompt="1"/>
          </p:nvPr>
        </p:nvSpPr>
        <p:spPr>
          <a:xfrm>
            <a:off x="548640" y="329184"/>
            <a:ext cx="7772400" cy="329184"/>
          </a:xfrm>
          <a:prstGeom prst="rect">
            <a:avLst/>
          </a:prstGeom>
          <a:noFill/>
          <a:ln/>
        </p:spPr>
        <p:txBody>
          <a:bodyPr wrap="square" lIns="0" tIns="0" rIns="0" bIns="0" rtlCol="0" anchor="ctr"/>
          <a:lstStyle/>
          <a:p>
            <a:pPr indent="0" marL="0">
              <a:buNone/>
            </a:pPr>
            <a:r>
              <a:rPr lang="en-US" sz="1300" b="1" spc="200" kern="0" dirty="0">
                <a:solidFill>
                  <a:schemeClr val="accent1"/>
                </a:solidFill>
              </a:rPr>
              <a:t>RESEARCH TASK  ·  EVENT 2</a:t>
            </a:r>
            <a:endParaRPr lang="en-US" sz="1300" dirty="0"/>
          </a:p>
        </p:txBody>
      </p:sp>
      <p:sp>
        <p:nvSpPr>
          <p:cNvPr id="3" name="Text 1"/>
          <p:cNvSpPr/>
          <p:nvPr>
            <p:ph idx="102" type="title" hasCustomPrompt="1"/>
          </p:nvPr>
        </p:nvSpPr>
        <p:spPr>
          <a:xfrm>
            <a:off x="548640" y="676656"/>
            <a:ext cx="11094415" cy="749808"/>
          </a:xfrm>
          <a:prstGeom prst="rect">
            <a:avLst/>
          </a:prstGeom>
          <a:noFill/>
          <a:ln/>
        </p:spPr>
        <p:txBody>
          <a:bodyPr wrap="square" lIns="0" tIns="0" rIns="0" bIns="0" rtlCol="0" anchor="ctr"/>
          <a:lstStyle/>
          <a:p>
            <a:pPr algn="l" indent="0" marL="0">
              <a:buNone/>
            </a:pPr>
            <a:r>
              <a:rPr lang="en-US" sz="3400" b="1" dirty="0">
                <a:solidFill>
                  <a:schemeClr val="tx2"/>
                </a:solidFill>
              </a:rPr>
              <a:t>Options A and B: Your headings</a:t>
            </a:r>
            <a:endParaRPr lang="en-US" sz="3400" dirty="0"/>
          </a:p>
        </p:txBody>
      </p:sp>
      <p:sp>
        <p:nvSpPr>
          <p:cNvPr id="4" name="Text 1"/>
          <p:cNvSpPr/>
          <p:nvPr>
            <p:ph idx="103" type="body" hasCustomPrompt="1"/>
          </p:nvPr>
        </p:nvSpPr>
        <p:spPr>
          <a:xfrm>
            <a:off x="548640" y="1463040"/>
            <a:ext cx="11094415" cy="640080"/>
          </a:xfrm>
          <a:prstGeom prst="rect">
            <a:avLst/>
          </a:prstGeom>
          <a:noFill/>
          <a:ln/>
        </p:spPr>
        <p:txBody>
          <a:bodyPr wrap="square" lIns="0" tIns="0" rIns="0" bIns="0" rtlCol="0" anchor="t"/>
          <a:lstStyle/>
          <a:p>
            <a:pPr indent="0" marL="0">
              <a:buNone/>
            </a:pPr>
            <a:r>
              <a:rPr lang="en-US" sz="1800" dirty="0">
                <a:solidFill>
                  <a:schemeClr val="tx1"/>
                </a:solidFill>
              </a:rPr>
              <a:t>Find your option. Copy the six headings or take a photo of this slide.</a:t>
            </a:r>
            <a:endParaRPr lang="en-US" sz="1800" dirty="0"/>
          </a:p>
        </p:txBody>
      </p:sp>
      <p:sp>
        <p:nvSpPr>
          <p:cNvPr id="6" name="Card 517"/>
          <p:cNvSpPr/>
          <p:nvPr/>
        </p:nvSpPr>
        <p:spPr>
          <a:xfrm>
            <a:off x="548640" y="2194560"/>
            <a:ext cx="5410048" cy="4069080"/>
          </a:xfrm>
          <a:prstGeom prst="roundRect">
            <a:avLst>
              <a:gd name="adj" fmla="val 2247"/>
            </a:avLst>
          </a:prstGeom>
          <a:solidFill>
            <a:schemeClr val="bg2"/>
          </a:solidFill>
          <a:ln/>
        </p:spPr>
      </p:sp>
      <p:sp>
        <p:nvSpPr>
          <p:cNvPr id="7" name="Badge 518"/>
          <p:cNvSpPr txBox="1"/>
          <p:nvPr/>
        </p:nvSpPr>
        <p:spPr>
          <a:xfrm>
            <a:off x="777240" y="2377440"/>
            <a:ext cx="438912" cy="438912"/>
          </a:xfrm>
          <a:prstGeom prst="ellipse">
            <a:avLst/>
          </a:prstGeom>
          <a:solidFill>
            <a:schemeClr val="accent1"/>
          </a:solidFill>
          <a:ln/>
        </p:spPr>
        <p:txBody>
          <a:bodyPr wrap="square" lIns="0" tIns="0" rIns="0" bIns="0" rtlCol="0" anchor="ctr"/>
          <a:lstStyle/>
          <a:p>
            <a:pPr algn="ctr" indent="0" marL="0">
              <a:buNone/>
            </a:pPr>
            <a:r>
              <a:rPr lang="en-US" sz="1600" b="1" dirty="0">
                <a:solidFill>
                  <a:schemeClr val="bg1"/>
                </a:solidFill>
              </a:rPr>
              <a:t>A</a:t>
            </a:r>
            <a:endParaRPr lang="en-US" sz="1600" dirty="0"/>
          </a:p>
        </p:txBody>
      </p:sp>
      <p:sp>
        <p:nvSpPr>
          <p:cNvPr id="8" name="Text 519"/>
          <p:cNvSpPr txBox="1"/>
          <p:nvPr/>
        </p:nvSpPr>
        <p:spPr>
          <a:xfrm>
            <a:off x="1371600" y="2377440"/>
            <a:ext cx="4404208" cy="438912"/>
          </a:xfrm>
          <a:prstGeom prst="rect">
            <a:avLst/>
          </a:prstGeom>
          <a:noFill/>
          <a:ln/>
        </p:spPr>
        <p:txBody>
          <a:bodyPr wrap="square" lIns="0" tIns="0" rIns="0" bIns="0" rtlCol="0" anchor="ctr"/>
          <a:lstStyle/>
          <a:p>
            <a:pPr indent="0" marL="0">
              <a:buNone/>
            </a:pPr>
            <a:r>
              <a:rPr lang="en-US" sz="1900" b="1" dirty="0">
                <a:solidFill>
                  <a:schemeClr val="tx2"/>
                </a:solidFill>
              </a:rPr>
              <a:t>The Great Plague of London (1665)</a:t>
            </a:r>
            <a:endParaRPr lang="en-US" sz="1900" dirty="0"/>
          </a:p>
        </p:txBody>
      </p:sp>
      <p:sp>
        <p:nvSpPr>
          <p:cNvPr id="9" name="Badge 520"/>
          <p:cNvSpPr txBox="1"/>
          <p:nvPr/>
        </p:nvSpPr>
        <p:spPr>
          <a:xfrm>
            <a:off x="850392" y="3063240"/>
            <a:ext cx="283464" cy="283464"/>
          </a:xfrm>
          <a:prstGeom prst="ellipse">
            <a:avLst/>
          </a:prstGeom>
          <a:solidFill>
            <a:schemeClr val="tx2"/>
          </a:solidFill>
          <a:ln/>
        </p:spPr>
        <p:txBody>
          <a:bodyPr wrap="square" lIns="0" tIns="0" rIns="0" bIns="0" rtlCol="0" anchor="ctr"/>
          <a:lstStyle/>
          <a:p>
            <a:pPr algn="ctr" indent="0" marL="0">
              <a:buNone/>
            </a:pPr>
            <a:r>
              <a:rPr lang="en-US" sz="1100" b="1" dirty="0">
                <a:solidFill>
                  <a:schemeClr val="bg1"/>
                </a:solidFill>
              </a:rPr>
              <a:t>1</a:t>
            </a:r>
            <a:endParaRPr lang="en-US" sz="1100" dirty="0"/>
          </a:p>
        </p:txBody>
      </p:sp>
      <p:sp>
        <p:nvSpPr>
          <p:cNvPr id="10" name="Text 521"/>
          <p:cNvSpPr txBox="1"/>
          <p:nvPr/>
        </p:nvSpPr>
        <p:spPr>
          <a:xfrm>
            <a:off x="1371600" y="3017520"/>
            <a:ext cx="4404208" cy="374904"/>
          </a:xfrm>
          <a:prstGeom prst="rect">
            <a:avLst/>
          </a:prstGeom>
          <a:noFill/>
          <a:ln/>
        </p:spPr>
        <p:txBody>
          <a:bodyPr wrap="square" lIns="0" tIns="0" rIns="0" bIns="0" rtlCol="0" anchor="ctr"/>
          <a:lstStyle/>
          <a:p>
            <a:pPr indent="0" marL="0">
              <a:buNone/>
            </a:pPr>
            <a:r>
              <a:rPr lang="en-US" sz="1600" dirty="0">
                <a:solidFill>
                  <a:schemeClr val="tx1"/>
                </a:solidFill>
              </a:rPr>
              <a:t>What caused it / how it spread</a:t>
            </a:r>
            <a:endParaRPr lang="en-US" sz="1600" dirty="0"/>
          </a:p>
        </p:txBody>
      </p:sp>
      <p:sp>
        <p:nvSpPr>
          <p:cNvPr id="11" name="Badge 522"/>
          <p:cNvSpPr txBox="1"/>
          <p:nvPr/>
        </p:nvSpPr>
        <p:spPr>
          <a:xfrm>
            <a:off x="850392" y="3465576"/>
            <a:ext cx="283464" cy="283464"/>
          </a:xfrm>
          <a:prstGeom prst="ellipse">
            <a:avLst/>
          </a:prstGeom>
          <a:solidFill>
            <a:schemeClr val="tx2"/>
          </a:solidFill>
          <a:ln/>
        </p:spPr>
        <p:txBody>
          <a:bodyPr wrap="square" lIns="0" tIns="0" rIns="0" bIns="0" rtlCol="0" anchor="ctr"/>
          <a:lstStyle/>
          <a:p>
            <a:pPr algn="ctr" indent="0" marL="0">
              <a:buNone/>
            </a:pPr>
            <a:r>
              <a:rPr lang="en-US" sz="1100" b="1" dirty="0">
                <a:solidFill>
                  <a:schemeClr val="bg1"/>
                </a:solidFill>
              </a:rPr>
              <a:t>2</a:t>
            </a:r>
            <a:endParaRPr lang="en-US" sz="1100" dirty="0"/>
          </a:p>
        </p:txBody>
      </p:sp>
      <p:sp>
        <p:nvSpPr>
          <p:cNvPr id="12" name="Text 523"/>
          <p:cNvSpPr txBox="1"/>
          <p:nvPr/>
        </p:nvSpPr>
        <p:spPr>
          <a:xfrm>
            <a:off x="1371600" y="3419856"/>
            <a:ext cx="4404208" cy="374904"/>
          </a:xfrm>
          <a:prstGeom prst="rect">
            <a:avLst/>
          </a:prstGeom>
          <a:noFill/>
          <a:ln/>
        </p:spPr>
        <p:txBody>
          <a:bodyPr wrap="square" lIns="0" tIns="0" rIns="0" bIns="0" rtlCol="0" anchor="ctr"/>
          <a:lstStyle/>
          <a:p>
            <a:pPr indent="0" marL="0">
              <a:buNone/>
            </a:pPr>
            <a:r>
              <a:rPr lang="en-US" sz="1600" dirty="0">
                <a:solidFill>
                  <a:schemeClr val="tx1"/>
                </a:solidFill>
              </a:rPr>
              <a:t>How many people died and areas affected</a:t>
            </a:r>
            <a:endParaRPr lang="en-US" sz="1600" dirty="0"/>
          </a:p>
        </p:txBody>
      </p:sp>
      <p:sp>
        <p:nvSpPr>
          <p:cNvPr id="13" name="Badge 524"/>
          <p:cNvSpPr txBox="1"/>
          <p:nvPr/>
        </p:nvSpPr>
        <p:spPr>
          <a:xfrm>
            <a:off x="850392" y="3867912"/>
            <a:ext cx="283464" cy="283464"/>
          </a:xfrm>
          <a:prstGeom prst="ellipse">
            <a:avLst/>
          </a:prstGeom>
          <a:solidFill>
            <a:schemeClr val="tx2"/>
          </a:solidFill>
          <a:ln/>
        </p:spPr>
        <p:txBody>
          <a:bodyPr wrap="square" lIns="0" tIns="0" rIns="0" bIns="0" rtlCol="0" anchor="ctr"/>
          <a:lstStyle/>
          <a:p>
            <a:pPr algn="ctr" indent="0" marL="0">
              <a:buNone/>
            </a:pPr>
            <a:r>
              <a:rPr lang="en-US" sz="1100" b="1" dirty="0">
                <a:solidFill>
                  <a:schemeClr val="bg1"/>
                </a:solidFill>
              </a:rPr>
              <a:t>3</a:t>
            </a:r>
            <a:endParaRPr lang="en-US" sz="1100" dirty="0"/>
          </a:p>
        </p:txBody>
      </p:sp>
      <p:sp>
        <p:nvSpPr>
          <p:cNvPr id="14" name="Text 525"/>
          <p:cNvSpPr txBox="1"/>
          <p:nvPr/>
        </p:nvSpPr>
        <p:spPr>
          <a:xfrm>
            <a:off x="1371600" y="3822192"/>
            <a:ext cx="4404208" cy="374904"/>
          </a:xfrm>
          <a:prstGeom prst="rect">
            <a:avLst/>
          </a:prstGeom>
          <a:noFill/>
          <a:ln/>
        </p:spPr>
        <p:txBody>
          <a:bodyPr wrap="square" lIns="0" tIns="0" rIns="0" bIns="0" rtlCol="0" anchor="ctr"/>
          <a:lstStyle/>
          <a:p>
            <a:pPr indent="0" marL="0">
              <a:buNone/>
            </a:pPr>
            <a:r>
              <a:rPr lang="en-US" sz="1600" dirty="0">
                <a:solidFill>
                  <a:schemeClr val="tx1"/>
                </a:solidFill>
              </a:rPr>
              <a:t>How the authorities responded</a:t>
            </a:r>
            <a:endParaRPr lang="en-US" sz="1600" dirty="0"/>
          </a:p>
        </p:txBody>
      </p:sp>
      <p:sp>
        <p:nvSpPr>
          <p:cNvPr id="15" name="Badge 526"/>
          <p:cNvSpPr txBox="1"/>
          <p:nvPr/>
        </p:nvSpPr>
        <p:spPr>
          <a:xfrm>
            <a:off x="850392" y="4270248"/>
            <a:ext cx="283464" cy="283464"/>
          </a:xfrm>
          <a:prstGeom prst="ellipse">
            <a:avLst/>
          </a:prstGeom>
          <a:solidFill>
            <a:schemeClr val="tx2"/>
          </a:solidFill>
          <a:ln/>
        </p:spPr>
        <p:txBody>
          <a:bodyPr wrap="square" lIns="0" tIns="0" rIns="0" bIns="0" rtlCol="0" anchor="ctr"/>
          <a:lstStyle/>
          <a:p>
            <a:pPr algn="ctr" indent="0" marL="0">
              <a:buNone/>
            </a:pPr>
            <a:r>
              <a:rPr lang="en-US" sz="1100" b="1" dirty="0">
                <a:solidFill>
                  <a:schemeClr val="bg1"/>
                </a:solidFill>
              </a:rPr>
              <a:t>4</a:t>
            </a:r>
            <a:endParaRPr lang="en-US" sz="1100" dirty="0"/>
          </a:p>
        </p:txBody>
      </p:sp>
      <p:sp>
        <p:nvSpPr>
          <p:cNvPr id="16" name="Text 527"/>
          <p:cNvSpPr txBox="1"/>
          <p:nvPr/>
        </p:nvSpPr>
        <p:spPr>
          <a:xfrm>
            <a:off x="1371600" y="4224528"/>
            <a:ext cx="4404208" cy="374904"/>
          </a:xfrm>
          <a:prstGeom prst="rect">
            <a:avLst/>
          </a:prstGeom>
          <a:noFill/>
          <a:ln/>
        </p:spPr>
        <p:txBody>
          <a:bodyPr wrap="square" lIns="0" tIns="0" rIns="0" bIns="0" rtlCol="0" anchor="ctr"/>
          <a:lstStyle/>
          <a:p>
            <a:pPr indent="0" marL="0">
              <a:buNone/>
            </a:pPr>
            <a:r>
              <a:rPr lang="en-US" sz="1600" dirty="0">
                <a:solidFill>
                  <a:schemeClr val="tx1"/>
                </a:solidFill>
              </a:rPr>
              <a:t>How it came to an end</a:t>
            </a:r>
            <a:endParaRPr lang="en-US" sz="1600" dirty="0"/>
          </a:p>
        </p:txBody>
      </p:sp>
      <p:sp>
        <p:nvSpPr>
          <p:cNvPr id="17" name="Badge 528"/>
          <p:cNvSpPr txBox="1"/>
          <p:nvPr/>
        </p:nvSpPr>
        <p:spPr>
          <a:xfrm>
            <a:off x="850392" y="4672584"/>
            <a:ext cx="283464" cy="283464"/>
          </a:xfrm>
          <a:prstGeom prst="ellipse">
            <a:avLst/>
          </a:prstGeom>
          <a:solidFill>
            <a:schemeClr val="tx2"/>
          </a:solidFill>
          <a:ln/>
        </p:spPr>
        <p:txBody>
          <a:bodyPr wrap="square" lIns="0" tIns="0" rIns="0" bIns="0" rtlCol="0" anchor="ctr"/>
          <a:lstStyle/>
          <a:p>
            <a:pPr algn="ctr" indent="0" marL="0">
              <a:buNone/>
            </a:pPr>
            <a:r>
              <a:rPr lang="en-US" sz="1100" b="1" dirty="0">
                <a:solidFill>
                  <a:schemeClr val="bg1"/>
                </a:solidFill>
              </a:rPr>
              <a:t>5</a:t>
            </a:r>
            <a:endParaRPr lang="en-US" sz="1100" dirty="0"/>
          </a:p>
        </p:txBody>
      </p:sp>
      <p:sp>
        <p:nvSpPr>
          <p:cNvPr id="18" name="Text 529"/>
          <p:cNvSpPr txBox="1"/>
          <p:nvPr/>
        </p:nvSpPr>
        <p:spPr>
          <a:xfrm>
            <a:off x="1371600" y="4626864"/>
            <a:ext cx="4404208" cy="374904"/>
          </a:xfrm>
          <a:prstGeom prst="rect">
            <a:avLst/>
          </a:prstGeom>
          <a:noFill/>
          <a:ln/>
        </p:spPr>
        <p:txBody>
          <a:bodyPr wrap="square" lIns="0" tIns="0" rIns="0" bIns="0" rtlCol="0" anchor="ctr"/>
          <a:lstStyle/>
          <a:p>
            <a:pPr indent="0" marL="0">
              <a:buNone/>
            </a:pPr>
            <a:r>
              <a:rPr lang="en-US" sz="1600" dirty="0">
                <a:solidFill>
                  <a:schemeClr val="tx1"/>
                </a:solidFill>
              </a:rPr>
              <a:t>Long-term impact on London</a:t>
            </a:r>
            <a:endParaRPr lang="en-US" sz="1600" dirty="0"/>
          </a:p>
        </p:txBody>
      </p:sp>
      <p:sp>
        <p:nvSpPr>
          <p:cNvPr id="19" name="Badge 530"/>
          <p:cNvSpPr txBox="1"/>
          <p:nvPr/>
        </p:nvSpPr>
        <p:spPr>
          <a:xfrm>
            <a:off x="850392" y="5074920"/>
            <a:ext cx="283464" cy="283464"/>
          </a:xfrm>
          <a:prstGeom prst="ellipse">
            <a:avLst/>
          </a:prstGeom>
          <a:solidFill>
            <a:schemeClr val="tx2"/>
          </a:solidFill>
          <a:ln/>
        </p:spPr>
        <p:txBody>
          <a:bodyPr wrap="square" lIns="0" tIns="0" rIns="0" bIns="0" rtlCol="0" anchor="ctr"/>
          <a:lstStyle/>
          <a:p>
            <a:pPr algn="ctr" indent="0" marL="0">
              <a:buNone/>
            </a:pPr>
            <a:r>
              <a:rPr lang="en-US" sz="1100" b="1" dirty="0">
                <a:solidFill>
                  <a:schemeClr val="bg1"/>
                </a:solidFill>
              </a:rPr>
              <a:t>6</a:t>
            </a:r>
            <a:endParaRPr lang="en-US" sz="1100" dirty="0"/>
          </a:p>
        </p:txBody>
      </p:sp>
      <p:sp>
        <p:nvSpPr>
          <p:cNvPr id="20" name="Text 531"/>
          <p:cNvSpPr txBox="1"/>
          <p:nvPr/>
        </p:nvSpPr>
        <p:spPr>
          <a:xfrm>
            <a:off x="1371600" y="5029200"/>
            <a:ext cx="4404208" cy="374904"/>
          </a:xfrm>
          <a:prstGeom prst="rect">
            <a:avLst/>
          </a:prstGeom>
          <a:noFill/>
          <a:ln/>
        </p:spPr>
        <p:txBody>
          <a:bodyPr wrap="square" lIns="0" tIns="0" rIns="0" bIns="0" rtlCol="0" anchor="ctr"/>
          <a:lstStyle/>
          <a:p>
            <a:pPr indent="0" marL="0">
              <a:buNone/>
            </a:pPr>
            <a:r>
              <a:rPr lang="en-US" sz="1600" dirty="0">
                <a:solidFill>
                  <a:schemeClr val="tx1"/>
                </a:solidFill>
              </a:rPr>
              <a:t>A key figure associated with this event</a:t>
            </a:r>
            <a:endParaRPr lang="en-US" sz="1600" dirty="0"/>
          </a:p>
        </p:txBody>
      </p:sp>
      <p:sp>
        <p:nvSpPr>
          <p:cNvPr id="21" name="Text 532"/>
          <p:cNvSpPr txBox="1"/>
          <p:nvPr/>
        </p:nvSpPr>
        <p:spPr>
          <a:xfrm>
            <a:off x="850392" y="5559552"/>
            <a:ext cx="4861408" cy="640080"/>
          </a:xfrm>
          <a:prstGeom prst="rect">
            <a:avLst/>
          </a:prstGeom>
          <a:noFill/>
          <a:ln/>
        </p:spPr>
        <p:txBody>
          <a:bodyPr wrap="square" lIns="0" tIns="0" rIns="0" bIns="0" rtlCol="0" anchor="t"/>
          <a:lstStyle/>
          <a:p>
            <a:pPr indent="0" marL="0">
              <a:buNone/>
            </a:pPr>
            <a:r>
              <a:rPr lang="en-US" sz="1200" b="1" spc="150" kern="0" dirty="0">
                <a:solidFill>
                  <a:schemeClr val="accent1"/>
                </a:solidFill>
              </a:rPr>
              <a:t>REFLECTION  </a:t>
            </a:r>
            <a:endParaRPr lang="en-US" sz="1600" dirty="0"/>
          </a:p>
          <a:p>
            <a:pPr indent="0" marL="0">
              <a:buNone/>
            </a:pPr>
            <a:r>
              <a:rPr lang="en-US" sz="1600" i="1" dirty="0">
                <a:solidFill>
                  <a:schemeClr val="tx2"/>
                </a:solidFill>
              </a:rPr>
              <a:t>“If the Great Plague hadn't spread so rapidly, …”</a:t>
            </a:r>
            <a:endParaRPr lang="en-US" sz="1600" dirty="0"/>
          </a:p>
        </p:txBody>
      </p:sp>
      <p:sp>
        <p:nvSpPr>
          <p:cNvPr id="22" name="Card 533"/>
          <p:cNvSpPr/>
          <p:nvPr/>
        </p:nvSpPr>
        <p:spPr>
          <a:xfrm>
            <a:off x="6233008" y="2194560"/>
            <a:ext cx="5410048" cy="4069080"/>
          </a:xfrm>
          <a:prstGeom prst="roundRect">
            <a:avLst>
              <a:gd name="adj" fmla="val 2247"/>
            </a:avLst>
          </a:prstGeom>
          <a:solidFill>
            <a:schemeClr val="bg2"/>
          </a:solidFill>
          <a:ln/>
        </p:spPr>
      </p:sp>
      <p:sp>
        <p:nvSpPr>
          <p:cNvPr id="23" name="Badge 534"/>
          <p:cNvSpPr txBox="1"/>
          <p:nvPr/>
        </p:nvSpPr>
        <p:spPr>
          <a:xfrm>
            <a:off x="6461608" y="2377440"/>
            <a:ext cx="438912" cy="438912"/>
          </a:xfrm>
          <a:prstGeom prst="ellipse">
            <a:avLst/>
          </a:prstGeom>
          <a:solidFill>
            <a:schemeClr val="accent1"/>
          </a:solidFill>
          <a:ln/>
        </p:spPr>
        <p:txBody>
          <a:bodyPr wrap="square" lIns="0" tIns="0" rIns="0" bIns="0" rtlCol="0" anchor="ctr"/>
          <a:lstStyle/>
          <a:p>
            <a:pPr algn="ctr" indent="0" marL="0">
              <a:buNone/>
            </a:pPr>
            <a:r>
              <a:rPr lang="en-US" sz="1600" b="1" dirty="0">
                <a:solidFill>
                  <a:schemeClr val="bg1"/>
                </a:solidFill>
              </a:rPr>
              <a:t>B</a:t>
            </a:r>
            <a:endParaRPr lang="en-US" sz="1600" dirty="0"/>
          </a:p>
        </p:txBody>
      </p:sp>
      <p:sp>
        <p:nvSpPr>
          <p:cNvPr id="24" name="Text 535"/>
          <p:cNvSpPr txBox="1"/>
          <p:nvPr/>
        </p:nvSpPr>
        <p:spPr>
          <a:xfrm>
            <a:off x="7055968" y="2377440"/>
            <a:ext cx="4404208" cy="438912"/>
          </a:xfrm>
          <a:prstGeom prst="rect">
            <a:avLst/>
          </a:prstGeom>
          <a:noFill/>
          <a:ln/>
        </p:spPr>
        <p:txBody>
          <a:bodyPr wrap="square" lIns="0" tIns="0" rIns="0" bIns="0" rtlCol="0" anchor="ctr"/>
          <a:lstStyle/>
          <a:p>
            <a:pPr indent="0" marL="0">
              <a:buNone/>
            </a:pPr>
            <a:r>
              <a:rPr lang="en-US" sz="1900" b="1" dirty="0">
                <a:solidFill>
                  <a:schemeClr val="tx2"/>
                </a:solidFill>
              </a:rPr>
              <a:t>The Great Fire of London (1666)</a:t>
            </a:r>
            <a:endParaRPr lang="en-US" sz="1900" dirty="0"/>
          </a:p>
        </p:txBody>
      </p:sp>
      <p:sp>
        <p:nvSpPr>
          <p:cNvPr id="25" name="Badge 536"/>
          <p:cNvSpPr txBox="1"/>
          <p:nvPr/>
        </p:nvSpPr>
        <p:spPr>
          <a:xfrm>
            <a:off x="6534760" y="3063240"/>
            <a:ext cx="283464" cy="283464"/>
          </a:xfrm>
          <a:prstGeom prst="ellipse">
            <a:avLst/>
          </a:prstGeom>
          <a:solidFill>
            <a:schemeClr val="tx2"/>
          </a:solidFill>
          <a:ln/>
        </p:spPr>
        <p:txBody>
          <a:bodyPr wrap="square" lIns="0" tIns="0" rIns="0" bIns="0" rtlCol="0" anchor="ctr"/>
          <a:lstStyle/>
          <a:p>
            <a:pPr algn="ctr" indent="0" marL="0">
              <a:buNone/>
            </a:pPr>
            <a:r>
              <a:rPr lang="en-US" sz="1100" b="1" dirty="0">
                <a:solidFill>
                  <a:schemeClr val="bg1"/>
                </a:solidFill>
              </a:rPr>
              <a:t>1</a:t>
            </a:r>
            <a:endParaRPr lang="en-US" sz="1100" dirty="0"/>
          </a:p>
        </p:txBody>
      </p:sp>
      <p:sp>
        <p:nvSpPr>
          <p:cNvPr id="26" name="Text 537"/>
          <p:cNvSpPr txBox="1"/>
          <p:nvPr/>
        </p:nvSpPr>
        <p:spPr>
          <a:xfrm>
            <a:off x="7055968" y="3017520"/>
            <a:ext cx="4404208" cy="374904"/>
          </a:xfrm>
          <a:prstGeom prst="rect">
            <a:avLst/>
          </a:prstGeom>
          <a:noFill/>
          <a:ln/>
        </p:spPr>
        <p:txBody>
          <a:bodyPr wrap="square" lIns="0" tIns="0" rIns="0" bIns="0" rtlCol="0" anchor="ctr"/>
          <a:lstStyle/>
          <a:p>
            <a:pPr indent="0" marL="0">
              <a:buNone/>
            </a:pPr>
            <a:r>
              <a:rPr lang="en-US" sz="1600" dirty="0">
                <a:solidFill>
                  <a:schemeClr val="tx1"/>
                </a:solidFill>
              </a:rPr>
              <a:t>How and where it started</a:t>
            </a:r>
            <a:endParaRPr lang="en-US" sz="1600" dirty="0"/>
          </a:p>
        </p:txBody>
      </p:sp>
      <p:sp>
        <p:nvSpPr>
          <p:cNvPr id="27" name="Badge 538"/>
          <p:cNvSpPr txBox="1"/>
          <p:nvPr/>
        </p:nvSpPr>
        <p:spPr>
          <a:xfrm>
            <a:off x="6534760" y="3465576"/>
            <a:ext cx="283464" cy="283464"/>
          </a:xfrm>
          <a:prstGeom prst="ellipse">
            <a:avLst/>
          </a:prstGeom>
          <a:solidFill>
            <a:schemeClr val="tx2"/>
          </a:solidFill>
          <a:ln/>
        </p:spPr>
        <p:txBody>
          <a:bodyPr wrap="square" lIns="0" tIns="0" rIns="0" bIns="0" rtlCol="0" anchor="ctr"/>
          <a:lstStyle/>
          <a:p>
            <a:pPr algn="ctr" indent="0" marL="0">
              <a:buNone/>
            </a:pPr>
            <a:r>
              <a:rPr lang="en-US" sz="1100" b="1" dirty="0">
                <a:solidFill>
                  <a:schemeClr val="bg1"/>
                </a:solidFill>
              </a:rPr>
              <a:t>2</a:t>
            </a:r>
            <a:endParaRPr lang="en-US" sz="1100" dirty="0"/>
          </a:p>
        </p:txBody>
      </p:sp>
      <p:sp>
        <p:nvSpPr>
          <p:cNvPr id="28" name="Text 539"/>
          <p:cNvSpPr txBox="1"/>
          <p:nvPr/>
        </p:nvSpPr>
        <p:spPr>
          <a:xfrm>
            <a:off x="7055968" y="3419856"/>
            <a:ext cx="4404208" cy="374904"/>
          </a:xfrm>
          <a:prstGeom prst="rect">
            <a:avLst/>
          </a:prstGeom>
          <a:noFill/>
          <a:ln/>
        </p:spPr>
        <p:txBody>
          <a:bodyPr wrap="square" lIns="0" tIns="0" rIns="0" bIns="0" rtlCol="0" anchor="ctr"/>
          <a:lstStyle/>
          <a:p>
            <a:pPr indent="0" marL="0">
              <a:buNone/>
            </a:pPr>
            <a:r>
              <a:rPr lang="en-US" sz="1600" dirty="0">
                <a:solidFill>
                  <a:schemeClr val="tx1"/>
                </a:solidFill>
              </a:rPr>
              <a:t>Scale of destruction</a:t>
            </a:r>
            <a:endParaRPr lang="en-US" sz="1600" dirty="0"/>
          </a:p>
        </p:txBody>
      </p:sp>
      <p:sp>
        <p:nvSpPr>
          <p:cNvPr id="29" name="Badge 540"/>
          <p:cNvSpPr txBox="1"/>
          <p:nvPr/>
        </p:nvSpPr>
        <p:spPr>
          <a:xfrm>
            <a:off x="6534760" y="3867912"/>
            <a:ext cx="283464" cy="283464"/>
          </a:xfrm>
          <a:prstGeom prst="ellipse">
            <a:avLst/>
          </a:prstGeom>
          <a:solidFill>
            <a:schemeClr val="tx2"/>
          </a:solidFill>
          <a:ln/>
        </p:spPr>
        <p:txBody>
          <a:bodyPr wrap="square" lIns="0" tIns="0" rIns="0" bIns="0" rtlCol="0" anchor="ctr"/>
          <a:lstStyle/>
          <a:p>
            <a:pPr algn="ctr" indent="0" marL="0">
              <a:buNone/>
            </a:pPr>
            <a:r>
              <a:rPr lang="en-US" sz="1100" b="1" dirty="0">
                <a:solidFill>
                  <a:schemeClr val="bg1"/>
                </a:solidFill>
              </a:rPr>
              <a:t>3</a:t>
            </a:r>
            <a:endParaRPr lang="en-US" sz="1100" dirty="0"/>
          </a:p>
        </p:txBody>
      </p:sp>
      <p:sp>
        <p:nvSpPr>
          <p:cNvPr id="30" name="Text 541"/>
          <p:cNvSpPr txBox="1"/>
          <p:nvPr/>
        </p:nvSpPr>
        <p:spPr>
          <a:xfrm>
            <a:off x="7055968" y="3822192"/>
            <a:ext cx="4404208" cy="374904"/>
          </a:xfrm>
          <a:prstGeom prst="rect">
            <a:avLst/>
          </a:prstGeom>
          <a:noFill/>
          <a:ln/>
        </p:spPr>
        <p:txBody>
          <a:bodyPr wrap="square" lIns="0" tIns="0" rIns="0" bIns="0" rtlCol="0" anchor="ctr"/>
          <a:lstStyle/>
          <a:p>
            <a:pPr indent="0" marL="0">
              <a:buNone/>
            </a:pPr>
            <a:r>
              <a:rPr lang="en-US" sz="1600" dirty="0">
                <a:solidFill>
                  <a:schemeClr val="tx1"/>
                </a:solidFill>
              </a:rPr>
              <a:t>What the rebuilding involved</a:t>
            </a:r>
            <a:endParaRPr lang="en-US" sz="1600" dirty="0"/>
          </a:p>
        </p:txBody>
      </p:sp>
      <p:sp>
        <p:nvSpPr>
          <p:cNvPr id="31" name="Badge 542"/>
          <p:cNvSpPr txBox="1"/>
          <p:nvPr/>
        </p:nvSpPr>
        <p:spPr>
          <a:xfrm>
            <a:off x="6534760" y="4270248"/>
            <a:ext cx="283464" cy="283464"/>
          </a:xfrm>
          <a:prstGeom prst="ellipse">
            <a:avLst/>
          </a:prstGeom>
          <a:solidFill>
            <a:schemeClr val="tx2"/>
          </a:solidFill>
          <a:ln/>
        </p:spPr>
        <p:txBody>
          <a:bodyPr wrap="square" lIns="0" tIns="0" rIns="0" bIns="0" rtlCol="0" anchor="ctr"/>
          <a:lstStyle/>
          <a:p>
            <a:pPr algn="ctr" indent="0" marL="0">
              <a:buNone/>
            </a:pPr>
            <a:r>
              <a:rPr lang="en-US" sz="1100" b="1" dirty="0">
                <a:solidFill>
                  <a:schemeClr val="bg1"/>
                </a:solidFill>
              </a:rPr>
              <a:t>4</a:t>
            </a:r>
            <a:endParaRPr lang="en-US" sz="1100" dirty="0"/>
          </a:p>
        </p:txBody>
      </p:sp>
      <p:sp>
        <p:nvSpPr>
          <p:cNvPr id="32" name="Text 543"/>
          <p:cNvSpPr txBox="1"/>
          <p:nvPr/>
        </p:nvSpPr>
        <p:spPr>
          <a:xfrm>
            <a:off x="7055968" y="4224528"/>
            <a:ext cx="4404208" cy="374904"/>
          </a:xfrm>
          <a:prstGeom prst="rect">
            <a:avLst/>
          </a:prstGeom>
          <a:noFill/>
          <a:ln/>
        </p:spPr>
        <p:txBody>
          <a:bodyPr wrap="square" lIns="0" tIns="0" rIns="0" bIns="0" rtlCol="0" anchor="ctr"/>
          <a:lstStyle/>
          <a:p>
            <a:pPr indent="0" marL="0">
              <a:buNone/>
            </a:pPr>
            <a:r>
              <a:rPr lang="en-US" sz="1600" dirty="0">
                <a:solidFill>
                  <a:schemeClr val="tx1"/>
                </a:solidFill>
              </a:rPr>
              <a:t>New building regulations introduced</a:t>
            </a:r>
            <a:endParaRPr lang="en-US" sz="1600" dirty="0"/>
          </a:p>
        </p:txBody>
      </p:sp>
      <p:sp>
        <p:nvSpPr>
          <p:cNvPr id="33" name="Badge 544"/>
          <p:cNvSpPr txBox="1"/>
          <p:nvPr/>
        </p:nvSpPr>
        <p:spPr>
          <a:xfrm>
            <a:off x="6534760" y="4672584"/>
            <a:ext cx="283464" cy="283464"/>
          </a:xfrm>
          <a:prstGeom prst="ellipse">
            <a:avLst/>
          </a:prstGeom>
          <a:solidFill>
            <a:schemeClr val="tx2"/>
          </a:solidFill>
          <a:ln/>
        </p:spPr>
        <p:txBody>
          <a:bodyPr wrap="square" lIns="0" tIns="0" rIns="0" bIns="0" rtlCol="0" anchor="ctr"/>
          <a:lstStyle/>
          <a:p>
            <a:pPr algn="ctr" indent="0" marL="0">
              <a:buNone/>
            </a:pPr>
            <a:r>
              <a:rPr lang="en-US" sz="1100" b="1" dirty="0">
                <a:solidFill>
                  <a:schemeClr val="bg1"/>
                </a:solidFill>
              </a:rPr>
              <a:t>5</a:t>
            </a:r>
            <a:endParaRPr lang="en-US" sz="1100" dirty="0"/>
          </a:p>
        </p:txBody>
      </p:sp>
      <p:sp>
        <p:nvSpPr>
          <p:cNvPr id="34" name="Text 545"/>
          <p:cNvSpPr txBox="1"/>
          <p:nvPr/>
        </p:nvSpPr>
        <p:spPr>
          <a:xfrm>
            <a:off x="7055968" y="4626864"/>
            <a:ext cx="4404208" cy="374904"/>
          </a:xfrm>
          <a:prstGeom prst="rect">
            <a:avLst/>
          </a:prstGeom>
          <a:noFill/>
          <a:ln/>
        </p:spPr>
        <p:txBody>
          <a:bodyPr wrap="square" lIns="0" tIns="0" rIns="0" bIns="0" rtlCol="0" anchor="ctr"/>
          <a:lstStyle/>
          <a:p>
            <a:pPr indent="0" marL="0">
              <a:buNone/>
            </a:pPr>
            <a:r>
              <a:rPr lang="en-US" sz="1600" dirty="0">
                <a:solidFill>
                  <a:schemeClr val="tx1"/>
                </a:solidFill>
              </a:rPr>
              <a:t>Key figure in the rebuilding</a:t>
            </a:r>
            <a:endParaRPr lang="en-US" sz="1600" dirty="0"/>
          </a:p>
        </p:txBody>
      </p:sp>
      <p:sp>
        <p:nvSpPr>
          <p:cNvPr id="35" name="Badge 546"/>
          <p:cNvSpPr txBox="1"/>
          <p:nvPr/>
        </p:nvSpPr>
        <p:spPr>
          <a:xfrm>
            <a:off x="6534760" y="5074920"/>
            <a:ext cx="283464" cy="283464"/>
          </a:xfrm>
          <a:prstGeom prst="ellipse">
            <a:avLst/>
          </a:prstGeom>
          <a:solidFill>
            <a:schemeClr val="tx2"/>
          </a:solidFill>
          <a:ln/>
        </p:spPr>
        <p:txBody>
          <a:bodyPr wrap="square" lIns="0" tIns="0" rIns="0" bIns="0" rtlCol="0" anchor="ctr"/>
          <a:lstStyle/>
          <a:p>
            <a:pPr algn="ctr" indent="0" marL="0">
              <a:buNone/>
            </a:pPr>
            <a:r>
              <a:rPr lang="en-US" sz="1100" b="1" dirty="0">
                <a:solidFill>
                  <a:schemeClr val="bg1"/>
                </a:solidFill>
              </a:rPr>
              <a:t>6</a:t>
            </a:r>
            <a:endParaRPr lang="en-US" sz="1100" dirty="0"/>
          </a:p>
        </p:txBody>
      </p:sp>
      <p:sp>
        <p:nvSpPr>
          <p:cNvPr id="36" name="Text 547"/>
          <p:cNvSpPr txBox="1"/>
          <p:nvPr/>
        </p:nvSpPr>
        <p:spPr>
          <a:xfrm>
            <a:off x="7055968" y="5029200"/>
            <a:ext cx="4404208" cy="374904"/>
          </a:xfrm>
          <a:prstGeom prst="rect">
            <a:avLst/>
          </a:prstGeom>
          <a:noFill/>
          <a:ln/>
        </p:spPr>
        <p:txBody>
          <a:bodyPr wrap="square" lIns="0" tIns="0" rIns="0" bIns="0" rtlCol="0" anchor="ctr"/>
          <a:lstStyle/>
          <a:p>
            <a:pPr indent="0" marL="0">
              <a:buNone/>
            </a:pPr>
            <a:r>
              <a:rPr lang="en-US" sz="1600" dirty="0">
                <a:solidFill>
                  <a:schemeClr val="tx1"/>
                </a:solidFill>
              </a:rPr>
              <a:t>One lasting legacy today</a:t>
            </a:r>
            <a:endParaRPr lang="en-US" sz="1600" dirty="0"/>
          </a:p>
        </p:txBody>
      </p:sp>
      <p:sp>
        <p:nvSpPr>
          <p:cNvPr id="37" name="Text 548"/>
          <p:cNvSpPr txBox="1"/>
          <p:nvPr/>
        </p:nvSpPr>
        <p:spPr>
          <a:xfrm>
            <a:off x="6534760" y="5559552"/>
            <a:ext cx="4861408" cy="640080"/>
          </a:xfrm>
          <a:prstGeom prst="rect">
            <a:avLst/>
          </a:prstGeom>
          <a:noFill/>
          <a:ln/>
        </p:spPr>
        <p:txBody>
          <a:bodyPr wrap="square" lIns="0" tIns="0" rIns="0" bIns="0" rtlCol="0" anchor="t"/>
          <a:lstStyle/>
          <a:p>
            <a:pPr indent="0" marL="0">
              <a:buNone/>
            </a:pPr>
            <a:r>
              <a:rPr lang="en-US" sz="1200" b="1" spc="150" kern="0" dirty="0">
                <a:solidFill>
                  <a:schemeClr val="accent1"/>
                </a:solidFill>
              </a:rPr>
              <a:t>REFLECTION  </a:t>
            </a:r>
            <a:endParaRPr lang="en-US" sz="1600" dirty="0"/>
          </a:p>
          <a:p>
            <a:pPr indent="0" marL="0">
              <a:buNone/>
            </a:pPr>
            <a:r>
              <a:rPr lang="en-US" sz="1600" i="1" dirty="0">
                <a:solidFill>
                  <a:schemeClr val="tx2"/>
                </a:solidFill>
              </a:rPr>
              <a:t>“If the Great Fire hadn't destroyed so much of the city, …”</a:t>
            </a:r>
            <a:endParaRPr lang="en-US" sz="1600" dirty="0"/>
          </a:p>
        </p:txBody>
      </p:sp>
      <p:sp>
        <p:nvSpPr>
          <p:cNvPr id="25" name="Slide Number Placeholder 0"/>
          <p:cNvSpPr>
            <a:spLocks noGrp="1"/>
          </p:cNvSpPr>
          <p:nvPr>
            <p:ph type="sldNum" sz="quarter" idx="4294967295"/>
          </p:nvPr>
        </p:nvSpPr>
        <p:spPr>
          <a:xfrm>
            <a:off x="10728655" y="6400800"/>
            <a:ext cx="9144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1"/>
          <p:cNvSpPr/>
          <p:nvPr>
            <p:ph idx="101" type="body" hasCustomPrompt="1"/>
          </p:nvPr>
        </p:nvSpPr>
        <p:spPr>
          <a:xfrm>
            <a:off x="548640" y="329184"/>
            <a:ext cx="7772400" cy="329184"/>
          </a:xfrm>
          <a:prstGeom prst="rect">
            <a:avLst/>
          </a:prstGeom>
          <a:noFill/>
          <a:ln/>
        </p:spPr>
        <p:txBody>
          <a:bodyPr wrap="square" lIns="0" tIns="0" rIns="0" bIns="0" rtlCol="0" anchor="ctr"/>
          <a:lstStyle/>
          <a:p>
            <a:pPr indent="0" marL="0">
              <a:buNone/>
            </a:pPr>
            <a:r>
              <a:rPr lang="en-US" sz="1300" b="1" spc="200" kern="0" dirty="0">
                <a:solidFill>
                  <a:schemeClr val="accent1"/>
                </a:solidFill>
              </a:rPr>
              <a:t>RESEARCH TASK  ·  EVENT 2</a:t>
            </a:r>
            <a:endParaRPr lang="en-US" sz="1300" dirty="0"/>
          </a:p>
        </p:txBody>
      </p:sp>
      <p:sp>
        <p:nvSpPr>
          <p:cNvPr id="3" name="Text 1"/>
          <p:cNvSpPr/>
          <p:nvPr>
            <p:ph idx="102" type="title" hasCustomPrompt="1"/>
          </p:nvPr>
        </p:nvSpPr>
        <p:spPr>
          <a:xfrm>
            <a:off x="548640" y="676656"/>
            <a:ext cx="11094415" cy="749808"/>
          </a:xfrm>
          <a:prstGeom prst="rect">
            <a:avLst/>
          </a:prstGeom>
          <a:noFill/>
          <a:ln/>
        </p:spPr>
        <p:txBody>
          <a:bodyPr wrap="square" lIns="0" tIns="0" rIns="0" bIns="0" rtlCol="0" anchor="ctr"/>
          <a:lstStyle/>
          <a:p>
            <a:pPr algn="l" indent="0" marL="0">
              <a:buNone/>
            </a:pPr>
            <a:r>
              <a:rPr lang="en-US" sz="3400" b="1" dirty="0">
                <a:solidFill>
                  <a:schemeClr val="tx2"/>
                </a:solidFill>
              </a:rPr>
              <a:t>Options C and D: Your headings</a:t>
            </a:r>
            <a:endParaRPr lang="en-US" sz="3400" dirty="0"/>
          </a:p>
        </p:txBody>
      </p:sp>
      <p:sp>
        <p:nvSpPr>
          <p:cNvPr id="4" name="Text 1"/>
          <p:cNvSpPr/>
          <p:nvPr>
            <p:ph idx="103" type="body" hasCustomPrompt="1"/>
          </p:nvPr>
        </p:nvSpPr>
        <p:spPr>
          <a:xfrm>
            <a:off x="548640" y="1463040"/>
            <a:ext cx="11094415" cy="640080"/>
          </a:xfrm>
          <a:prstGeom prst="rect">
            <a:avLst/>
          </a:prstGeom>
          <a:noFill/>
          <a:ln/>
        </p:spPr>
        <p:txBody>
          <a:bodyPr wrap="square" lIns="0" tIns="0" rIns="0" bIns="0" rtlCol="0" anchor="t"/>
          <a:lstStyle/>
          <a:p>
            <a:pPr indent="0" marL="0">
              <a:buNone/>
            </a:pPr>
            <a:r>
              <a:rPr lang="en-US" sz="1800" dirty="0">
                <a:solidFill>
                  <a:schemeClr val="tx1"/>
                </a:solidFill>
              </a:rPr>
              <a:t>Find your option. Copy the six headings or take a photo of this slide.</a:t>
            </a:r>
            <a:endParaRPr lang="en-US" sz="1800" dirty="0"/>
          </a:p>
        </p:txBody>
      </p:sp>
      <p:sp>
        <p:nvSpPr>
          <p:cNvPr id="6" name="Card 549"/>
          <p:cNvSpPr/>
          <p:nvPr/>
        </p:nvSpPr>
        <p:spPr>
          <a:xfrm>
            <a:off x="548640" y="2194560"/>
            <a:ext cx="5410048" cy="4069080"/>
          </a:xfrm>
          <a:prstGeom prst="roundRect">
            <a:avLst>
              <a:gd name="adj" fmla="val 2247"/>
            </a:avLst>
          </a:prstGeom>
          <a:solidFill>
            <a:schemeClr val="bg2"/>
          </a:solidFill>
          <a:ln/>
        </p:spPr>
      </p:sp>
      <p:sp>
        <p:nvSpPr>
          <p:cNvPr id="7" name="Badge 550"/>
          <p:cNvSpPr txBox="1"/>
          <p:nvPr/>
        </p:nvSpPr>
        <p:spPr>
          <a:xfrm>
            <a:off x="777240" y="2377440"/>
            <a:ext cx="438912" cy="438912"/>
          </a:xfrm>
          <a:prstGeom prst="ellipse">
            <a:avLst/>
          </a:prstGeom>
          <a:solidFill>
            <a:schemeClr val="accent1"/>
          </a:solidFill>
          <a:ln/>
        </p:spPr>
        <p:txBody>
          <a:bodyPr wrap="square" lIns="0" tIns="0" rIns="0" bIns="0" rtlCol="0" anchor="ctr"/>
          <a:lstStyle/>
          <a:p>
            <a:pPr algn="ctr" indent="0" marL="0">
              <a:buNone/>
            </a:pPr>
            <a:r>
              <a:rPr lang="en-US" sz="1600" b="1" dirty="0">
                <a:solidFill>
                  <a:schemeClr val="bg1"/>
                </a:solidFill>
              </a:rPr>
              <a:t>C</a:t>
            </a:r>
            <a:endParaRPr lang="en-US" sz="1600" dirty="0"/>
          </a:p>
        </p:txBody>
      </p:sp>
      <p:sp>
        <p:nvSpPr>
          <p:cNvPr id="8" name="Text 551"/>
          <p:cNvSpPr txBox="1"/>
          <p:nvPr/>
        </p:nvSpPr>
        <p:spPr>
          <a:xfrm>
            <a:off x="1371600" y="2377440"/>
            <a:ext cx="4404208" cy="438912"/>
          </a:xfrm>
          <a:prstGeom prst="rect">
            <a:avLst/>
          </a:prstGeom>
          <a:noFill/>
          <a:ln/>
        </p:spPr>
        <p:txBody>
          <a:bodyPr wrap="square" lIns="0" tIns="0" rIns="0" bIns="0" rtlCol="0" anchor="ctr"/>
          <a:lstStyle/>
          <a:p>
            <a:pPr indent="0" marL="0">
              <a:buNone/>
            </a:pPr>
            <a:r>
              <a:rPr lang="en-US" sz="1900" b="1" dirty="0">
                <a:solidFill>
                  <a:schemeClr val="tx2"/>
                </a:solidFill>
              </a:rPr>
              <a:t>The Signing of the Magna Carta (1215)</a:t>
            </a:r>
            <a:endParaRPr lang="en-US" sz="1900" dirty="0"/>
          </a:p>
        </p:txBody>
      </p:sp>
      <p:sp>
        <p:nvSpPr>
          <p:cNvPr id="9" name="Badge 552"/>
          <p:cNvSpPr txBox="1"/>
          <p:nvPr/>
        </p:nvSpPr>
        <p:spPr>
          <a:xfrm>
            <a:off x="850392" y="3063240"/>
            <a:ext cx="283464" cy="283464"/>
          </a:xfrm>
          <a:prstGeom prst="ellipse">
            <a:avLst/>
          </a:prstGeom>
          <a:solidFill>
            <a:schemeClr val="tx2"/>
          </a:solidFill>
          <a:ln/>
        </p:spPr>
        <p:txBody>
          <a:bodyPr wrap="square" lIns="0" tIns="0" rIns="0" bIns="0" rtlCol="0" anchor="ctr"/>
          <a:lstStyle/>
          <a:p>
            <a:pPr algn="ctr" indent="0" marL="0">
              <a:buNone/>
            </a:pPr>
            <a:r>
              <a:rPr lang="en-US" sz="1100" b="1" dirty="0">
                <a:solidFill>
                  <a:schemeClr val="bg1"/>
                </a:solidFill>
              </a:rPr>
              <a:t>1</a:t>
            </a:r>
            <a:endParaRPr lang="en-US" sz="1100" dirty="0"/>
          </a:p>
        </p:txBody>
      </p:sp>
      <p:sp>
        <p:nvSpPr>
          <p:cNvPr id="10" name="Text 553"/>
          <p:cNvSpPr txBox="1"/>
          <p:nvPr/>
        </p:nvSpPr>
        <p:spPr>
          <a:xfrm>
            <a:off x="1371600" y="3017520"/>
            <a:ext cx="4404208" cy="374904"/>
          </a:xfrm>
          <a:prstGeom prst="rect">
            <a:avLst/>
          </a:prstGeom>
          <a:noFill/>
          <a:ln/>
        </p:spPr>
        <p:txBody>
          <a:bodyPr wrap="square" lIns="0" tIns="0" rIns="0" bIns="0" rtlCol="0" anchor="ctr"/>
          <a:lstStyle/>
          <a:p>
            <a:pPr indent="0" marL="0">
              <a:buNone/>
            </a:pPr>
            <a:r>
              <a:rPr lang="en-US" sz="1600" dirty="0">
                <a:solidFill>
                  <a:schemeClr val="tx1"/>
                </a:solidFill>
              </a:rPr>
              <a:t>Why it was created / what led to it</a:t>
            </a:r>
            <a:endParaRPr lang="en-US" sz="1600" dirty="0"/>
          </a:p>
        </p:txBody>
      </p:sp>
      <p:sp>
        <p:nvSpPr>
          <p:cNvPr id="11" name="Badge 554"/>
          <p:cNvSpPr txBox="1"/>
          <p:nvPr/>
        </p:nvSpPr>
        <p:spPr>
          <a:xfrm>
            <a:off x="850392" y="3465576"/>
            <a:ext cx="283464" cy="283464"/>
          </a:xfrm>
          <a:prstGeom prst="ellipse">
            <a:avLst/>
          </a:prstGeom>
          <a:solidFill>
            <a:schemeClr val="tx2"/>
          </a:solidFill>
          <a:ln/>
        </p:spPr>
        <p:txBody>
          <a:bodyPr wrap="square" lIns="0" tIns="0" rIns="0" bIns="0" rtlCol="0" anchor="ctr"/>
          <a:lstStyle/>
          <a:p>
            <a:pPr algn="ctr" indent="0" marL="0">
              <a:buNone/>
            </a:pPr>
            <a:r>
              <a:rPr lang="en-US" sz="1100" b="1" dirty="0">
                <a:solidFill>
                  <a:schemeClr val="bg1"/>
                </a:solidFill>
              </a:rPr>
              <a:t>2</a:t>
            </a:r>
            <a:endParaRPr lang="en-US" sz="1100" dirty="0"/>
          </a:p>
        </p:txBody>
      </p:sp>
      <p:sp>
        <p:nvSpPr>
          <p:cNvPr id="12" name="Text 555"/>
          <p:cNvSpPr txBox="1"/>
          <p:nvPr/>
        </p:nvSpPr>
        <p:spPr>
          <a:xfrm>
            <a:off x="1371600" y="3419856"/>
            <a:ext cx="4404208" cy="374904"/>
          </a:xfrm>
          <a:prstGeom prst="rect">
            <a:avLst/>
          </a:prstGeom>
          <a:noFill/>
          <a:ln/>
        </p:spPr>
        <p:txBody>
          <a:bodyPr wrap="square" lIns="0" tIns="0" rIns="0" bIns="0" rtlCol="0" anchor="ctr"/>
          <a:lstStyle/>
          <a:p>
            <a:pPr indent="0" marL="0">
              <a:buNone/>
            </a:pPr>
            <a:r>
              <a:rPr lang="en-US" sz="1600" dirty="0">
                <a:solidFill>
                  <a:schemeClr val="tx1"/>
                </a:solidFill>
              </a:rPr>
              <a:t>Its main contents / key rights</a:t>
            </a:r>
            <a:endParaRPr lang="en-US" sz="1600" dirty="0"/>
          </a:p>
        </p:txBody>
      </p:sp>
      <p:sp>
        <p:nvSpPr>
          <p:cNvPr id="13" name="Badge 556"/>
          <p:cNvSpPr txBox="1"/>
          <p:nvPr/>
        </p:nvSpPr>
        <p:spPr>
          <a:xfrm>
            <a:off x="850392" y="3867912"/>
            <a:ext cx="283464" cy="283464"/>
          </a:xfrm>
          <a:prstGeom prst="ellipse">
            <a:avLst/>
          </a:prstGeom>
          <a:solidFill>
            <a:schemeClr val="tx2"/>
          </a:solidFill>
          <a:ln/>
        </p:spPr>
        <p:txBody>
          <a:bodyPr wrap="square" lIns="0" tIns="0" rIns="0" bIns="0" rtlCol="0" anchor="ctr"/>
          <a:lstStyle/>
          <a:p>
            <a:pPr algn="ctr" indent="0" marL="0">
              <a:buNone/>
            </a:pPr>
            <a:r>
              <a:rPr lang="en-US" sz="1100" b="1" dirty="0">
                <a:solidFill>
                  <a:schemeClr val="bg1"/>
                </a:solidFill>
              </a:rPr>
              <a:t>3</a:t>
            </a:r>
            <a:endParaRPr lang="en-US" sz="1100" dirty="0"/>
          </a:p>
        </p:txBody>
      </p:sp>
      <p:sp>
        <p:nvSpPr>
          <p:cNvPr id="14" name="Text 557"/>
          <p:cNvSpPr txBox="1"/>
          <p:nvPr/>
        </p:nvSpPr>
        <p:spPr>
          <a:xfrm>
            <a:off x="1371600" y="3822192"/>
            <a:ext cx="4404208" cy="374904"/>
          </a:xfrm>
          <a:prstGeom prst="rect">
            <a:avLst/>
          </a:prstGeom>
          <a:noFill/>
          <a:ln/>
        </p:spPr>
        <p:txBody>
          <a:bodyPr wrap="square" lIns="0" tIns="0" rIns="0" bIns="0" rtlCol="0" anchor="ctr"/>
          <a:lstStyle/>
          <a:p>
            <a:pPr indent="0" marL="0">
              <a:buNone/>
            </a:pPr>
            <a:r>
              <a:rPr lang="en-US" sz="1600" dirty="0">
                <a:solidFill>
                  <a:schemeClr val="tx1"/>
                </a:solidFill>
              </a:rPr>
              <a:t>Who was involved in signing it</a:t>
            </a:r>
            <a:endParaRPr lang="en-US" sz="1600" dirty="0"/>
          </a:p>
        </p:txBody>
      </p:sp>
      <p:sp>
        <p:nvSpPr>
          <p:cNvPr id="15" name="Badge 558"/>
          <p:cNvSpPr txBox="1"/>
          <p:nvPr/>
        </p:nvSpPr>
        <p:spPr>
          <a:xfrm>
            <a:off x="850392" y="4270248"/>
            <a:ext cx="283464" cy="283464"/>
          </a:xfrm>
          <a:prstGeom prst="ellipse">
            <a:avLst/>
          </a:prstGeom>
          <a:solidFill>
            <a:schemeClr val="tx2"/>
          </a:solidFill>
          <a:ln/>
        </p:spPr>
        <p:txBody>
          <a:bodyPr wrap="square" lIns="0" tIns="0" rIns="0" bIns="0" rtlCol="0" anchor="ctr"/>
          <a:lstStyle/>
          <a:p>
            <a:pPr algn="ctr" indent="0" marL="0">
              <a:buNone/>
            </a:pPr>
            <a:r>
              <a:rPr lang="en-US" sz="1100" b="1" dirty="0">
                <a:solidFill>
                  <a:schemeClr val="bg1"/>
                </a:solidFill>
              </a:rPr>
              <a:t>4</a:t>
            </a:r>
            <a:endParaRPr lang="en-US" sz="1100" dirty="0"/>
          </a:p>
        </p:txBody>
      </p:sp>
      <p:sp>
        <p:nvSpPr>
          <p:cNvPr id="16" name="Text 559"/>
          <p:cNvSpPr txBox="1"/>
          <p:nvPr/>
        </p:nvSpPr>
        <p:spPr>
          <a:xfrm>
            <a:off x="1371600" y="4224528"/>
            <a:ext cx="4404208" cy="374904"/>
          </a:xfrm>
          <a:prstGeom prst="rect">
            <a:avLst/>
          </a:prstGeom>
          <a:noFill/>
          <a:ln/>
        </p:spPr>
        <p:txBody>
          <a:bodyPr wrap="square" lIns="0" tIns="0" rIns="0" bIns="0" rtlCol="0" anchor="ctr"/>
          <a:lstStyle/>
          <a:p>
            <a:pPr indent="0" marL="0">
              <a:buNone/>
            </a:pPr>
            <a:r>
              <a:rPr lang="en-US" sz="1600" dirty="0">
                <a:solidFill>
                  <a:schemeClr val="tx1"/>
                </a:solidFill>
              </a:rPr>
              <a:t>Immediate impact on London / England</a:t>
            </a:r>
            <a:endParaRPr lang="en-US" sz="1600" dirty="0"/>
          </a:p>
        </p:txBody>
      </p:sp>
      <p:sp>
        <p:nvSpPr>
          <p:cNvPr id="17" name="Badge 560"/>
          <p:cNvSpPr txBox="1"/>
          <p:nvPr/>
        </p:nvSpPr>
        <p:spPr>
          <a:xfrm>
            <a:off x="850392" y="4672584"/>
            <a:ext cx="283464" cy="283464"/>
          </a:xfrm>
          <a:prstGeom prst="ellipse">
            <a:avLst/>
          </a:prstGeom>
          <a:solidFill>
            <a:schemeClr val="tx2"/>
          </a:solidFill>
          <a:ln/>
        </p:spPr>
        <p:txBody>
          <a:bodyPr wrap="square" lIns="0" tIns="0" rIns="0" bIns="0" rtlCol="0" anchor="ctr"/>
          <a:lstStyle/>
          <a:p>
            <a:pPr algn="ctr" indent="0" marL="0">
              <a:buNone/>
            </a:pPr>
            <a:r>
              <a:rPr lang="en-US" sz="1100" b="1" dirty="0">
                <a:solidFill>
                  <a:schemeClr val="bg1"/>
                </a:solidFill>
              </a:rPr>
              <a:t>5</a:t>
            </a:r>
            <a:endParaRPr lang="en-US" sz="1100" dirty="0"/>
          </a:p>
        </p:txBody>
      </p:sp>
      <p:sp>
        <p:nvSpPr>
          <p:cNvPr id="18" name="Text 561"/>
          <p:cNvSpPr txBox="1"/>
          <p:nvPr/>
        </p:nvSpPr>
        <p:spPr>
          <a:xfrm>
            <a:off x="1371600" y="4626864"/>
            <a:ext cx="4404208" cy="374904"/>
          </a:xfrm>
          <a:prstGeom prst="rect">
            <a:avLst/>
          </a:prstGeom>
          <a:noFill/>
          <a:ln/>
        </p:spPr>
        <p:txBody>
          <a:bodyPr wrap="square" lIns="0" tIns="0" rIns="0" bIns="0" rtlCol="0" anchor="ctr"/>
          <a:lstStyle/>
          <a:p>
            <a:pPr indent="0" marL="0">
              <a:buNone/>
            </a:pPr>
            <a:r>
              <a:rPr lang="en-US" sz="1600" dirty="0">
                <a:solidFill>
                  <a:schemeClr val="tx1"/>
                </a:solidFill>
              </a:rPr>
              <a:t>Its influence on modern law / democracy</a:t>
            </a:r>
            <a:endParaRPr lang="en-US" sz="1600" dirty="0"/>
          </a:p>
        </p:txBody>
      </p:sp>
      <p:sp>
        <p:nvSpPr>
          <p:cNvPr id="19" name="Badge 562"/>
          <p:cNvSpPr txBox="1"/>
          <p:nvPr/>
        </p:nvSpPr>
        <p:spPr>
          <a:xfrm>
            <a:off x="850392" y="5074920"/>
            <a:ext cx="283464" cy="283464"/>
          </a:xfrm>
          <a:prstGeom prst="ellipse">
            <a:avLst/>
          </a:prstGeom>
          <a:solidFill>
            <a:schemeClr val="tx2"/>
          </a:solidFill>
          <a:ln/>
        </p:spPr>
        <p:txBody>
          <a:bodyPr wrap="square" lIns="0" tIns="0" rIns="0" bIns="0" rtlCol="0" anchor="ctr"/>
          <a:lstStyle/>
          <a:p>
            <a:pPr algn="ctr" indent="0" marL="0">
              <a:buNone/>
            </a:pPr>
            <a:r>
              <a:rPr lang="en-US" sz="1100" b="1" dirty="0">
                <a:solidFill>
                  <a:schemeClr val="bg1"/>
                </a:solidFill>
              </a:rPr>
              <a:t>6</a:t>
            </a:r>
            <a:endParaRPr lang="en-US" sz="1100" dirty="0"/>
          </a:p>
        </p:txBody>
      </p:sp>
      <p:sp>
        <p:nvSpPr>
          <p:cNvPr id="20" name="Text 563"/>
          <p:cNvSpPr txBox="1"/>
          <p:nvPr/>
        </p:nvSpPr>
        <p:spPr>
          <a:xfrm>
            <a:off x="1371600" y="5029200"/>
            <a:ext cx="4404208" cy="374904"/>
          </a:xfrm>
          <a:prstGeom prst="rect">
            <a:avLst/>
          </a:prstGeom>
          <a:noFill/>
          <a:ln/>
        </p:spPr>
        <p:txBody>
          <a:bodyPr wrap="square" lIns="0" tIns="0" rIns="0" bIns="0" rtlCol="0" anchor="ctr"/>
          <a:lstStyle/>
          <a:p>
            <a:pPr indent="0" marL="0">
              <a:buNone/>
            </a:pPr>
            <a:r>
              <a:rPr lang="en-US" sz="1600" dirty="0">
                <a:solidFill>
                  <a:schemeClr val="tx1"/>
                </a:solidFill>
              </a:rPr>
              <a:t>Where you can see a copy today</a:t>
            </a:r>
            <a:endParaRPr lang="en-US" sz="1600" dirty="0"/>
          </a:p>
        </p:txBody>
      </p:sp>
      <p:sp>
        <p:nvSpPr>
          <p:cNvPr id="21" name="Text 564"/>
          <p:cNvSpPr txBox="1"/>
          <p:nvPr/>
        </p:nvSpPr>
        <p:spPr>
          <a:xfrm>
            <a:off x="850392" y="5559552"/>
            <a:ext cx="4861408" cy="640080"/>
          </a:xfrm>
          <a:prstGeom prst="rect">
            <a:avLst/>
          </a:prstGeom>
          <a:noFill/>
          <a:ln/>
        </p:spPr>
        <p:txBody>
          <a:bodyPr wrap="square" lIns="0" tIns="0" rIns="0" bIns="0" rtlCol="0" anchor="t"/>
          <a:lstStyle/>
          <a:p>
            <a:pPr indent="0" marL="0">
              <a:buNone/>
            </a:pPr>
            <a:r>
              <a:rPr lang="en-US" sz="1200" b="1" spc="150" kern="0" dirty="0">
                <a:solidFill>
                  <a:schemeClr val="accent1"/>
                </a:solidFill>
              </a:rPr>
              <a:t>REFLECTION  </a:t>
            </a:r>
            <a:endParaRPr lang="en-US" sz="1600" dirty="0"/>
          </a:p>
          <a:p>
            <a:pPr indent="0" marL="0">
              <a:buNone/>
            </a:pPr>
            <a:r>
              <a:rPr lang="en-US" sz="1600" i="1" dirty="0">
                <a:solidFill>
                  <a:schemeClr val="tx2"/>
                </a:solidFill>
              </a:rPr>
              <a:t>“If the barons hadn't forced King John to sign the Magna Carta, …”</a:t>
            </a:r>
            <a:endParaRPr lang="en-US" sz="1600" dirty="0"/>
          </a:p>
        </p:txBody>
      </p:sp>
      <p:sp>
        <p:nvSpPr>
          <p:cNvPr id="22" name="Card 565"/>
          <p:cNvSpPr/>
          <p:nvPr/>
        </p:nvSpPr>
        <p:spPr>
          <a:xfrm>
            <a:off x="6233008" y="2194560"/>
            <a:ext cx="5410048" cy="4069080"/>
          </a:xfrm>
          <a:prstGeom prst="roundRect">
            <a:avLst>
              <a:gd name="adj" fmla="val 2247"/>
            </a:avLst>
          </a:prstGeom>
          <a:solidFill>
            <a:schemeClr val="bg2"/>
          </a:solidFill>
          <a:ln/>
        </p:spPr>
      </p:sp>
      <p:sp>
        <p:nvSpPr>
          <p:cNvPr id="23" name="Badge 566"/>
          <p:cNvSpPr txBox="1"/>
          <p:nvPr/>
        </p:nvSpPr>
        <p:spPr>
          <a:xfrm>
            <a:off x="6461608" y="2377440"/>
            <a:ext cx="438912" cy="438912"/>
          </a:xfrm>
          <a:prstGeom prst="ellipse">
            <a:avLst/>
          </a:prstGeom>
          <a:solidFill>
            <a:schemeClr val="accent1"/>
          </a:solidFill>
          <a:ln/>
        </p:spPr>
        <p:txBody>
          <a:bodyPr wrap="square" lIns="0" tIns="0" rIns="0" bIns="0" rtlCol="0" anchor="ctr"/>
          <a:lstStyle/>
          <a:p>
            <a:pPr algn="ctr" indent="0" marL="0">
              <a:buNone/>
            </a:pPr>
            <a:r>
              <a:rPr lang="en-US" sz="1600" b="1" dirty="0">
                <a:solidFill>
                  <a:schemeClr val="bg1"/>
                </a:solidFill>
              </a:rPr>
              <a:t>D</a:t>
            </a:r>
            <a:endParaRPr lang="en-US" sz="1600" dirty="0"/>
          </a:p>
        </p:txBody>
      </p:sp>
      <p:sp>
        <p:nvSpPr>
          <p:cNvPr id="24" name="Text 567"/>
          <p:cNvSpPr txBox="1"/>
          <p:nvPr/>
        </p:nvSpPr>
        <p:spPr>
          <a:xfrm>
            <a:off x="7055968" y="2377440"/>
            <a:ext cx="4404208" cy="438912"/>
          </a:xfrm>
          <a:prstGeom prst="rect">
            <a:avLst/>
          </a:prstGeom>
          <a:noFill/>
          <a:ln/>
        </p:spPr>
        <p:txBody>
          <a:bodyPr wrap="square" lIns="0" tIns="0" rIns="0" bIns="0" rtlCol="0" anchor="ctr"/>
          <a:lstStyle/>
          <a:p>
            <a:pPr indent="0" marL="0">
              <a:buNone/>
            </a:pPr>
            <a:r>
              <a:rPr lang="en-US" sz="1900" b="1" dirty="0">
                <a:solidFill>
                  <a:schemeClr val="tx2"/>
                </a:solidFill>
              </a:rPr>
              <a:t>The Norman Conquest (1066)</a:t>
            </a:r>
            <a:endParaRPr lang="en-US" sz="1900" dirty="0"/>
          </a:p>
        </p:txBody>
      </p:sp>
      <p:sp>
        <p:nvSpPr>
          <p:cNvPr id="25" name="Badge 568"/>
          <p:cNvSpPr txBox="1"/>
          <p:nvPr/>
        </p:nvSpPr>
        <p:spPr>
          <a:xfrm>
            <a:off x="6534760" y="3063240"/>
            <a:ext cx="283464" cy="283464"/>
          </a:xfrm>
          <a:prstGeom prst="ellipse">
            <a:avLst/>
          </a:prstGeom>
          <a:solidFill>
            <a:schemeClr val="tx2"/>
          </a:solidFill>
          <a:ln/>
        </p:spPr>
        <p:txBody>
          <a:bodyPr wrap="square" lIns="0" tIns="0" rIns="0" bIns="0" rtlCol="0" anchor="ctr"/>
          <a:lstStyle/>
          <a:p>
            <a:pPr algn="ctr" indent="0" marL="0">
              <a:buNone/>
            </a:pPr>
            <a:r>
              <a:rPr lang="en-US" sz="1100" b="1" dirty="0">
                <a:solidFill>
                  <a:schemeClr val="bg1"/>
                </a:solidFill>
              </a:rPr>
              <a:t>1</a:t>
            </a:r>
            <a:endParaRPr lang="en-US" sz="1100" dirty="0"/>
          </a:p>
        </p:txBody>
      </p:sp>
      <p:sp>
        <p:nvSpPr>
          <p:cNvPr id="26" name="Text 569"/>
          <p:cNvSpPr txBox="1"/>
          <p:nvPr/>
        </p:nvSpPr>
        <p:spPr>
          <a:xfrm>
            <a:off x="7055968" y="3017520"/>
            <a:ext cx="4404208" cy="374904"/>
          </a:xfrm>
          <a:prstGeom prst="rect">
            <a:avLst/>
          </a:prstGeom>
          <a:noFill/>
          <a:ln/>
        </p:spPr>
        <p:txBody>
          <a:bodyPr wrap="square" lIns="0" tIns="0" rIns="0" bIns="0" rtlCol="0" anchor="ctr"/>
          <a:lstStyle/>
          <a:p>
            <a:pPr indent="0" marL="0">
              <a:buNone/>
            </a:pPr>
            <a:r>
              <a:rPr lang="en-US" sz="1600" dirty="0">
                <a:solidFill>
                  <a:schemeClr val="tx1"/>
                </a:solidFill>
              </a:rPr>
              <a:t>Causes of the invasion</a:t>
            </a:r>
            <a:endParaRPr lang="en-US" sz="1600" dirty="0"/>
          </a:p>
        </p:txBody>
      </p:sp>
      <p:sp>
        <p:nvSpPr>
          <p:cNvPr id="27" name="Badge 570"/>
          <p:cNvSpPr txBox="1"/>
          <p:nvPr/>
        </p:nvSpPr>
        <p:spPr>
          <a:xfrm>
            <a:off x="6534760" y="3465576"/>
            <a:ext cx="283464" cy="283464"/>
          </a:xfrm>
          <a:prstGeom prst="ellipse">
            <a:avLst/>
          </a:prstGeom>
          <a:solidFill>
            <a:schemeClr val="tx2"/>
          </a:solidFill>
          <a:ln/>
        </p:spPr>
        <p:txBody>
          <a:bodyPr wrap="square" lIns="0" tIns="0" rIns="0" bIns="0" rtlCol="0" anchor="ctr"/>
          <a:lstStyle/>
          <a:p>
            <a:pPr algn="ctr" indent="0" marL="0">
              <a:buNone/>
            </a:pPr>
            <a:r>
              <a:rPr lang="en-US" sz="1100" b="1" dirty="0">
                <a:solidFill>
                  <a:schemeClr val="bg1"/>
                </a:solidFill>
              </a:rPr>
              <a:t>2</a:t>
            </a:r>
            <a:endParaRPr lang="en-US" sz="1100" dirty="0"/>
          </a:p>
        </p:txBody>
      </p:sp>
      <p:sp>
        <p:nvSpPr>
          <p:cNvPr id="28" name="Text 571"/>
          <p:cNvSpPr txBox="1"/>
          <p:nvPr/>
        </p:nvSpPr>
        <p:spPr>
          <a:xfrm>
            <a:off x="7055968" y="3419856"/>
            <a:ext cx="4404208" cy="374904"/>
          </a:xfrm>
          <a:prstGeom prst="rect">
            <a:avLst/>
          </a:prstGeom>
          <a:noFill/>
          <a:ln/>
        </p:spPr>
        <p:txBody>
          <a:bodyPr wrap="square" lIns="0" tIns="0" rIns="0" bIns="0" rtlCol="0" anchor="ctr"/>
          <a:lstStyle/>
          <a:p>
            <a:pPr indent="0" marL="0">
              <a:buNone/>
            </a:pPr>
            <a:r>
              <a:rPr lang="en-US" sz="1600" dirty="0">
                <a:solidFill>
                  <a:schemeClr val="tx1"/>
                </a:solidFill>
              </a:rPr>
              <a:t>What happened at Hastings</a:t>
            </a:r>
            <a:endParaRPr lang="en-US" sz="1600" dirty="0"/>
          </a:p>
        </p:txBody>
      </p:sp>
      <p:sp>
        <p:nvSpPr>
          <p:cNvPr id="29" name="Badge 572"/>
          <p:cNvSpPr txBox="1"/>
          <p:nvPr/>
        </p:nvSpPr>
        <p:spPr>
          <a:xfrm>
            <a:off x="6534760" y="3867912"/>
            <a:ext cx="283464" cy="283464"/>
          </a:xfrm>
          <a:prstGeom prst="ellipse">
            <a:avLst/>
          </a:prstGeom>
          <a:solidFill>
            <a:schemeClr val="tx2"/>
          </a:solidFill>
          <a:ln/>
        </p:spPr>
        <p:txBody>
          <a:bodyPr wrap="square" lIns="0" tIns="0" rIns="0" bIns="0" rtlCol="0" anchor="ctr"/>
          <a:lstStyle/>
          <a:p>
            <a:pPr algn="ctr" indent="0" marL="0">
              <a:buNone/>
            </a:pPr>
            <a:r>
              <a:rPr lang="en-US" sz="1100" b="1" dirty="0">
                <a:solidFill>
                  <a:schemeClr val="bg1"/>
                </a:solidFill>
              </a:rPr>
              <a:t>3</a:t>
            </a:r>
            <a:endParaRPr lang="en-US" sz="1100" dirty="0"/>
          </a:p>
        </p:txBody>
      </p:sp>
      <p:sp>
        <p:nvSpPr>
          <p:cNvPr id="30" name="Text 573"/>
          <p:cNvSpPr txBox="1"/>
          <p:nvPr/>
        </p:nvSpPr>
        <p:spPr>
          <a:xfrm>
            <a:off x="7055968" y="3822192"/>
            <a:ext cx="4404208" cy="374904"/>
          </a:xfrm>
          <a:prstGeom prst="rect">
            <a:avLst/>
          </a:prstGeom>
          <a:noFill/>
          <a:ln/>
        </p:spPr>
        <p:txBody>
          <a:bodyPr wrap="square" lIns="0" tIns="0" rIns="0" bIns="0" rtlCol="0" anchor="ctr"/>
          <a:lstStyle/>
          <a:p>
            <a:pPr indent="0" marL="0">
              <a:buNone/>
            </a:pPr>
            <a:r>
              <a:rPr lang="en-US" sz="1600" dirty="0">
                <a:solidFill>
                  <a:schemeClr val="tx1"/>
                </a:solidFill>
              </a:rPr>
              <a:t>Changes William made to London</a:t>
            </a:r>
            <a:endParaRPr lang="en-US" sz="1600" dirty="0"/>
          </a:p>
        </p:txBody>
      </p:sp>
      <p:sp>
        <p:nvSpPr>
          <p:cNvPr id="31" name="Badge 574"/>
          <p:cNvSpPr txBox="1"/>
          <p:nvPr/>
        </p:nvSpPr>
        <p:spPr>
          <a:xfrm>
            <a:off x="6534760" y="4270248"/>
            <a:ext cx="283464" cy="283464"/>
          </a:xfrm>
          <a:prstGeom prst="ellipse">
            <a:avLst/>
          </a:prstGeom>
          <a:solidFill>
            <a:schemeClr val="tx2"/>
          </a:solidFill>
          <a:ln/>
        </p:spPr>
        <p:txBody>
          <a:bodyPr wrap="square" lIns="0" tIns="0" rIns="0" bIns="0" rtlCol="0" anchor="ctr"/>
          <a:lstStyle/>
          <a:p>
            <a:pPr algn="ctr" indent="0" marL="0">
              <a:buNone/>
            </a:pPr>
            <a:r>
              <a:rPr lang="en-US" sz="1100" b="1" dirty="0">
                <a:solidFill>
                  <a:schemeClr val="bg1"/>
                </a:solidFill>
              </a:rPr>
              <a:t>4</a:t>
            </a:r>
            <a:endParaRPr lang="en-US" sz="1100" dirty="0"/>
          </a:p>
        </p:txBody>
      </p:sp>
      <p:sp>
        <p:nvSpPr>
          <p:cNvPr id="32" name="Text 575"/>
          <p:cNvSpPr txBox="1"/>
          <p:nvPr/>
        </p:nvSpPr>
        <p:spPr>
          <a:xfrm>
            <a:off x="7055968" y="4224528"/>
            <a:ext cx="4404208" cy="374904"/>
          </a:xfrm>
          <a:prstGeom prst="rect">
            <a:avLst/>
          </a:prstGeom>
          <a:noFill/>
          <a:ln/>
        </p:spPr>
        <p:txBody>
          <a:bodyPr wrap="square" lIns="0" tIns="0" rIns="0" bIns="0" rtlCol="0" anchor="ctr"/>
          <a:lstStyle/>
          <a:p>
            <a:pPr indent="0" marL="0">
              <a:buNone/>
            </a:pPr>
            <a:r>
              <a:rPr lang="en-US" sz="1600" dirty="0">
                <a:solidFill>
                  <a:schemeClr val="tx1"/>
                </a:solidFill>
              </a:rPr>
              <a:t>Impact on the English language</a:t>
            </a:r>
            <a:endParaRPr lang="en-US" sz="1600" dirty="0"/>
          </a:p>
        </p:txBody>
      </p:sp>
      <p:sp>
        <p:nvSpPr>
          <p:cNvPr id="33" name="Badge 576"/>
          <p:cNvSpPr txBox="1"/>
          <p:nvPr/>
        </p:nvSpPr>
        <p:spPr>
          <a:xfrm>
            <a:off x="6534760" y="4672584"/>
            <a:ext cx="283464" cy="283464"/>
          </a:xfrm>
          <a:prstGeom prst="ellipse">
            <a:avLst/>
          </a:prstGeom>
          <a:solidFill>
            <a:schemeClr val="tx2"/>
          </a:solidFill>
          <a:ln/>
        </p:spPr>
        <p:txBody>
          <a:bodyPr wrap="square" lIns="0" tIns="0" rIns="0" bIns="0" rtlCol="0" anchor="ctr"/>
          <a:lstStyle/>
          <a:p>
            <a:pPr algn="ctr" indent="0" marL="0">
              <a:buNone/>
            </a:pPr>
            <a:r>
              <a:rPr lang="en-US" sz="1100" b="1" dirty="0">
                <a:solidFill>
                  <a:schemeClr val="bg1"/>
                </a:solidFill>
              </a:rPr>
              <a:t>5</a:t>
            </a:r>
            <a:endParaRPr lang="en-US" sz="1100" dirty="0"/>
          </a:p>
        </p:txBody>
      </p:sp>
      <p:sp>
        <p:nvSpPr>
          <p:cNvPr id="34" name="Text 577"/>
          <p:cNvSpPr txBox="1"/>
          <p:nvPr/>
        </p:nvSpPr>
        <p:spPr>
          <a:xfrm>
            <a:off x="7055968" y="4626864"/>
            <a:ext cx="4404208" cy="374904"/>
          </a:xfrm>
          <a:prstGeom prst="rect">
            <a:avLst/>
          </a:prstGeom>
          <a:noFill/>
          <a:ln/>
        </p:spPr>
        <p:txBody>
          <a:bodyPr wrap="square" lIns="0" tIns="0" rIns="0" bIns="0" rtlCol="0" anchor="ctr"/>
          <a:lstStyle/>
          <a:p>
            <a:pPr indent="0" marL="0">
              <a:buNone/>
            </a:pPr>
            <a:r>
              <a:rPr lang="en-US" sz="1600" dirty="0">
                <a:solidFill>
                  <a:schemeClr val="tx1"/>
                </a:solidFill>
              </a:rPr>
              <a:t>Buildings commissioned after 1066</a:t>
            </a:r>
            <a:endParaRPr lang="en-US" sz="1600" dirty="0"/>
          </a:p>
        </p:txBody>
      </p:sp>
      <p:sp>
        <p:nvSpPr>
          <p:cNvPr id="35" name="Badge 578"/>
          <p:cNvSpPr txBox="1"/>
          <p:nvPr/>
        </p:nvSpPr>
        <p:spPr>
          <a:xfrm>
            <a:off x="6534760" y="5074920"/>
            <a:ext cx="283464" cy="283464"/>
          </a:xfrm>
          <a:prstGeom prst="ellipse">
            <a:avLst/>
          </a:prstGeom>
          <a:solidFill>
            <a:schemeClr val="tx2"/>
          </a:solidFill>
          <a:ln/>
        </p:spPr>
        <p:txBody>
          <a:bodyPr wrap="square" lIns="0" tIns="0" rIns="0" bIns="0" rtlCol="0" anchor="ctr"/>
          <a:lstStyle/>
          <a:p>
            <a:pPr algn="ctr" indent="0" marL="0">
              <a:buNone/>
            </a:pPr>
            <a:r>
              <a:rPr lang="en-US" sz="1100" b="1" dirty="0">
                <a:solidFill>
                  <a:schemeClr val="bg1"/>
                </a:solidFill>
              </a:rPr>
              <a:t>6</a:t>
            </a:r>
            <a:endParaRPr lang="en-US" sz="1100" dirty="0"/>
          </a:p>
        </p:txBody>
      </p:sp>
      <p:sp>
        <p:nvSpPr>
          <p:cNvPr id="36" name="Text 579"/>
          <p:cNvSpPr txBox="1"/>
          <p:nvPr/>
        </p:nvSpPr>
        <p:spPr>
          <a:xfrm>
            <a:off x="7055968" y="5029200"/>
            <a:ext cx="4404208" cy="374904"/>
          </a:xfrm>
          <a:prstGeom prst="rect">
            <a:avLst/>
          </a:prstGeom>
          <a:noFill/>
          <a:ln/>
        </p:spPr>
        <p:txBody>
          <a:bodyPr wrap="square" lIns="0" tIns="0" rIns="0" bIns="0" rtlCol="0" anchor="ctr"/>
          <a:lstStyle/>
          <a:p>
            <a:pPr indent="0" marL="0">
              <a:buNone/>
            </a:pPr>
            <a:r>
              <a:rPr lang="en-US" sz="1600" dirty="0">
                <a:solidFill>
                  <a:schemeClr val="tx1"/>
                </a:solidFill>
              </a:rPr>
              <a:t>Legacy that survives to today</a:t>
            </a:r>
            <a:endParaRPr lang="en-US" sz="1600" dirty="0"/>
          </a:p>
        </p:txBody>
      </p:sp>
      <p:sp>
        <p:nvSpPr>
          <p:cNvPr id="37" name="Text 580"/>
          <p:cNvSpPr txBox="1"/>
          <p:nvPr/>
        </p:nvSpPr>
        <p:spPr>
          <a:xfrm>
            <a:off x="6534760" y="5559552"/>
            <a:ext cx="4861408" cy="640080"/>
          </a:xfrm>
          <a:prstGeom prst="rect">
            <a:avLst/>
          </a:prstGeom>
          <a:noFill/>
          <a:ln/>
        </p:spPr>
        <p:txBody>
          <a:bodyPr wrap="square" lIns="0" tIns="0" rIns="0" bIns="0" rtlCol="0" anchor="t"/>
          <a:lstStyle/>
          <a:p>
            <a:pPr indent="0" marL="0">
              <a:buNone/>
            </a:pPr>
            <a:r>
              <a:rPr lang="en-US" sz="1200" b="1" spc="150" kern="0" dirty="0">
                <a:solidFill>
                  <a:schemeClr val="accent1"/>
                </a:solidFill>
              </a:rPr>
              <a:t>REFLECTION  </a:t>
            </a:r>
            <a:endParaRPr lang="en-US" sz="1600" dirty="0"/>
          </a:p>
          <a:p>
            <a:pPr indent="0" marL="0">
              <a:buNone/>
            </a:pPr>
            <a:r>
              <a:rPr lang="en-US" sz="1600" i="1" dirty="0">
                <a:solidFill>
                  <a:schemeClr val="tx2"/>
                </a:solidFill>
              </a:rPr>
              <a:t>“If the Normans hadn't invaded in 1066, …”</a:t>
            </a:r>
            <a:endParaRPr lang="en-US" sz="1600" dirty="0"/>
          </a:p>
        </p:txBody>
      </p:sp>
      <p:sp>
        <p:nvSpPr>
          <p:cNvPr id="25" name="Slide Number Placeholder 0"/>
          <p:cNvSpPr>
            <a:spLocks noGrp="1"/>
          </p:cNvSpPr>
          <p:nvPr>
            <p:ph type="sldNum" sz="quarter" idx="4294967295"/>
          </p:nvPr>
        </p:nvSpPr>
        <p:spPr>
          <a:xfrm>
            <a:off x="10728655" y="6400800"/>
            <a:ext cx="9144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1"/>
          <p:cNvSpPr/>
          <p:nvPr>
            <p:ph idx="101" type="body" hasCustomPrompt="1"/>
          </p:nvPr>
        </p:nvSpPr>
        <p:spPr>
          <a:xfrm>
            <a:off x="548640" y="329184"/>
            <a:ext cx="7772400" cy="329184"/>
          </a:xfrm>
          <a:prstGeom prst="rect">
            <a:avLst/>
          </a:prstGeom>
          <a:noFill/>
          <a:ln/>
        </p:spPr>
        <p:txBody>
          <a:bodyPr wrap="square" lIns="0" tIns="0" rIns="0" bIns="0" rtlCol="0" anchor="ctr"/>
          <a:lstStyle/>
          <a:p>
            <a:pPr indent="0" marL="0">
              <a:buNone/>
            </a:pPr>
            <a:r>
              <a:rPr lang="en-US" sz="1300" b="1" spc="200" kern="0" dirty="0">
                <a:solidFill>
                  <a:schemeClr val="accent1"/>
                </a:solidFill>
              </a:rPr>
              <a:t>HOMEWORK</a:t>
            </a:r>
            <a:endParaRPr lang="en-US" sz="1300" dirty="0"/>
          </a:p>
        </p:txBody>
      </p:sp>
      <p:sp>
        <p:nvSpPr>
          <p:cNvPr id="3" name="Text 1"/>
          <p:cNvSpPr/>
          <p:nvPr>
            <p:ph idx="102" type="title" hasCustomPrompt="1"/>
          </p:nvPr>
        </p:nvSpPr>
        <p:spPr>
          <a:xfrm>
            <a:off x="548640" y="676656"/>
            <a:ext cx="11094415" cy="749808"/>
          </a:xfrm>
          <a:prstGeom prst="rect">
            <a:avLst/>
          </a:prstGeom>
          <a:noFill/>
          <a:ln/>
        </p:spPr>
        <p:txBody>
          <a:bodyPr wrap="square" lIns="0" tIns="0" rIns="0" bIns="0" rtlCol="0" anchor="ctr"/>
          <a:lstStyle/>
          <a:p>
            <a:pPr algn="l" indent="0" marL="0">
              <a:buNone/>
            </a:pPr>
            <a:r>
              <a:rPr lang="en-US" sz="3400" b="1" dirty="0">
                <a:solidFill>
                  <a:schemeClr val="tx2"/>
                </a:solidFill>
              </a:rPr>
              <a:t>Before next lesson</a:t>
            </a:r>
            <a:endParaRPr lang="en-US" sz="3400" dirty="0"/>
          </a:p>
        </p:txBody>
      </p:sp>
      <p:sp>
        <p:nvSpPr>
          <p:cNvPr id="4" name="Text 1"/>
          <p:cNvSpPr/>
          <p:nvPr>
            <p:ph idx="103" type="body" hasCustomPrompt="1"/>
          </p:nvPr>
        </p:nvSpPr>
        <p:spPr>
          <a:xfrm>
            <a:off x="548640" y="1463040"/>
            <a:ext cx="11094415" cy="640080"/>
          </a:xfrm>
          <a:prstGeom prst="rect">
            <a:avLst/>
          </a:prstGeom>
          <a:noFill/>
          <a:ln/>
        </p:spPr>
        <p:txBody>
          <a:bodyPr wrap="square" lIns="0" tIns="0" rIns="0" bIns="0" rtlCol="0" anchor="t"/>
          <a:lstStyle/>
          <a:p>
            <a:pPr indent="0" marL="0">
              <a:buNone/>
            </a:pPr>
            <a:r>
              <a:rPr lang="en-US" sz="1800" dirty="0">
                <a:solidFill>
                  <a:schemeClr val="tx1"/>
                </a:solidFill>
              </a:rPr>
              <a:t>Presentations are at the start of next lesson.</a:t>
            </a:r>
            <a:endParaRPr lang="en-US" sz="1800" dirty="0"/>
          </a:p>
        </p:txBody>
      </p:sp>
      <p:sp>
        <p:nvSpPr>
          <p:cNvPr id="6" name="Pill 581"/>
          <p:cNvSpPr txBox="1"/>
          <p:nvPr/>
        </p:nvSpPr>
        <p:spPr>
          <a:xfrm>
            <a:off x="9128455" y="274320"/>
            <a:ext cx="2514600" cy="384048"/>
          </a:xfrm>
          <a:prstGeom prst="roundRect">
            <a:avLst>
              <a:gd name="adj" fmla="val 50000"/>
            </a:avLst>
          </a:prstGeom>
          <a:solidFill>
            <a:schemeClr val="bg2"/>
          </a:solidFill>
          <a:ln/>
        </p:spPr>
        <p:txBody>
          <a:bodyPr wrap="square" lIns="0" tIns="0" rIns="0" bIns="0" rtlCol="0" anchor="ctr"/>
          <a:lstStyle/>
          <a:p>
            <a:pPr algn="ctr" indent="0" marL="0">
              <a:buNone/>
            </a:pPr>
            <a:r>
              <a:rPr lang="en-US" sz="1300" b="1" dirty="0">
                <a:solidFill>
                  <a:schemeClr val="tx2"/>
                </a:solidFill>
              </a:rPr>
              <a:t>Set homework  ·  2 min</a:t>
            </a:r>
            <a:endParaRPr lang="en-US" sz="1300" dirty="0"/>
          </a:p>
        </p:txBody>
      </p:sp>
      <p:sp>
        <p:nvSpPr>
          <p:cNvPr id="7" name="Card 582"/>
          <p:cNvSpPr/>
          <p:nvPr/>
        </p:nvSpPr>
        <p:spPr>
          <a:xfrm>
            <a:off x="548640" y="2240280"/>
            <a:ext cx="11094415" cy="841248"/>
          </a:xfrm>
          <a:prstGeom prst="roundRect">
            <a:avLst>
              <a:gd name="adj" fmla="val 10870"/>
            </a:avLst>
          </a:prstGeom>
          <a:solidFill>
            <a:schemeClr val="bg2"/>
          </a:solidFill>
          <a:ln/>
        </p:spPr>
      </p:sp>
      <p:sp>
        <p:nvSpPr>
          <p:cNvPr id="8" name="Badge 583"/>
          <p:cNvSpPr txBox="1"/>
          <p:nvPr/>
        </p:nvSpPr>
        <p:spPr>
          <a:xfrm>
            <a:off x="777240" y="2432304"/>
            <a:ext cx="457200" cy="457200"/>
          </a:xfrm>
          <a:prstGeom prst="ellipse">
            <a:avLst/>
          </a:prstGeom>
          <a:solidFill>
            <a:schemeClr val="accent3"/>
          </a:solidFill>
          <a:ln/>
        </p:spPr>
        <p:txBody>
          <a:bodyPr wrap="square" lIns="0" tIns="0" rIns="0" bIns="0" rtlCol="0" anchor="ctr"/>
          <a:lstStyle/>
          <a:p>
            <a:pPr algn="ctr" indent="0" marL="0">
              <a:buNone/>
            </a:pPr>
            <a:r>
              <a:rPr lang="en-US" sz="1600" b="1" dirty="0">
                <a:solidFill>
                  <a:schemeClr val="bg1"/>
                </a:solidFill>
              </a:rPr>
              <a:t>1</a:t>
            </a:r>
            <a:endParaRPr lang="en-US" sz="1600" dirty="0"/>
          </a:p>
        </p:txBody>
      </p:sp>
      <p:sp>
        <p:nvSpPr>
          <p:cNvPr id="9" name="Text 584"/>
          <p:cNvSpPr txBox="1"/>
          <p:nvPr/>
        </p:nvSpPr>
        <p:spPr>
          <a:xfrm>
            <a:off x="1463040" y="2240280"/>
            <a:ext cx="9905695" cy="841248"/>
          </a:xfrm>
          <a:prstGeom prst="rect">
            <a:avLst/>
          </a:prstGeom>
          <a:noFill/>
          <a:ln/>
        </p:spPr>
        <p:txBody>
          <a:bodyPr wrap="square" lIns="0" tIns="0" rIns="0" bIns="0" rtlCol="0" anchor="ctr"/>
          <a:lstStyle/>
          <a:p>
            <a:pPr indent="0" marL="0">
              <a:buNone/>
            </a:pPr>
            <a:r>
              <a:rPr lang="en-US" sz="1900" b="1" dirty="0">
                <a:solidFill>
                  <a:schemeClr val="tx2"/>
                </a:solidFill>
              </a:rPr>
              <a:t>Finish</a:t>
            </a:r>
            <a:pPr indent="0" marL="0">
              <a:buNone/>
            </a:pPr>
            <a:r>
              <a:rPr lang="en-US" sz="1900" dirty="0">
                <a:solidFill>
                  <a:schemeClr val="tx1"/>
                </a:solidFill>
              </a:rPr>
              <a:t> your notes on Event 1, the East India Company.</a:t>
            </a:r>
            <a:endParaRPr lang="en-US" sz="1900" dirty="0"/>
          </a:p>
        </p:txBody>
      </p:sp>
      <p:sp>
        <p:nvSpPr>
          <p:cNvPr id="10" name="Card 585"/>
          <p:cNvSpPr/>
          <p:nvPr/>
        </p:nvSpPr>
        <p:spPr>
          <a:xfrm>
            <a:off x="548640" y="3209544"/>
            <a:ext cx="11094415" cy="841248"/>
          </a:xfrm>
          <a:prstGeom prst="roundRect">
            <a:avLst>
              <a:gd name="adj" fmla="val 10870"/>
            </a:avLst>
          </a:prstGeom>
          <a:solidFill>
            <a:schemeClr val="bg2"/>
          </a:solidFill>
          <a:ln/>
        </p:spPr>
      </p:sp>
      <p:sp>
        <p:nvSpPr>
          <p:cNvPr id="11" name="Badge 586"/>
          <p:cNvSpPr txBox="1"/>
          <p:nvPr/>
        </p:nvSpPr>
        <p:spPr>
          <a:xfrm>
            <a:off x="777240" y="3401568"/>
            <a:ext cx="457200" cy="457200"/>
          </a:xfrm>
          <a:prstGeom prst="ellipse">
            <a:avLst/>
          </a:prstGeom>
          <a:solidFill>
            <a:schemeClr val="accent3"/>
          </a:solidFill>
          <a:ln/>
        </p:spPr>
        <p:txBody>
          <a:bodyPr wrap="square" lIns="0" tIns="0" rIns="0" bIns="0" rtlCol="0" anchor="ctr"/>
          <a:lstStyle/>
          <a:p>
            <a:pPr algn="ctr" indent="0" marL="0">
              <a:buNone/>
            </a:pPr>
            <a:r>
              <a:rPr lang="en-US" sz="1600" b="1" dirty="0">
                <a:solidFill>
                  <a:schemeClr val="bg1"/>
                </a:solidFill>
              </a:rPr>
              <a:t>2</a:t>
            </a:r>
            <a:endParaRPr lang="en-US" sz="1600" dirty="0"/>
          </a:p>
        </p:txBody>
      </p:sp>
      <p:sp>
        <p:nvSpPr>
          <p:cNvPr id="12" name="Text 587"/>
          <p:cNvSpPr txBox="1"/>
          <p:nvPr/>
        </p:nvSpPr>
        <p:spPr>
          <a:xfrm>
            <a:off x="1463040" y="3209544"/>
            <a:ext cx="9905695" cy="841248"/>
          </a:xfrm>
          <a:prstGeom prst="rect">
            <a:avLst/>
          </a:prstGeom>
          <a:noFill/>
          <a:ln/>
        </p:spPr>
        <p:txBody>
          <a:bodyPr wrap="square" lIns="0" tIns="0" rIns="0" bIns="0" rtlCol="0" anchor="ctr"/>
          <a:lstStyle/>
          <a:p>
            <a:pPr indent="0" marL="0">
              <a:buNone/>
            </a:pPr>
            <a:r>
              <a:rPr lang="en-US" sz="1900" b="1" dirty="0">
                <a:solidFill>
                  <a:schemeClr val="tx2"/>
                </a:solidFill>
              </a:rPr>
              <a:t>Research</a:t>
            </a:r>
            <a:pPr indent="0" marL="0">
              <a:buNone/>
            </a:pPr>
            <a:r>
              <a:rPr lang="en-US" sz="1900" dirty="0">
                <a:solidFill>
                  <a:schemeClr val="tx1"/>
                </a:solidFill>
              </a:rPr>
              <a:t> your Event 2 option and make notes under all six headings.</a:t>
            </a:r>
            <a:endParaRPr lang="en-US" sz="1900" dirty="0"/>
          </a:p>
        </p:txBody>
      </p:sp>
      <p:sp>
        <p:nvSpPr>
          <p:cNvPr id="13" name="Card 588"/>
          <p:cNvSpPr/>
          <p:nvPr/>
        </p:nvSpPr>
        <p:spPr>
          <a:xfrm>
            <a:off x="548640" y="4178808"/>
            <a:ext cx="11094415" cy="841248"/>
          </a:xfrm>
          <a:prstGeom prst="roundRect">
            <a:avLst>
              <a:gd name="adj" fmla="val 10870"/>
            </a:avLst>
          </a:prstGeom>
          <a:solidFill>
            <a:schemeClr val="bg2"/>
          </a:solidFill>
          <a:ln/>
        </p:spPr>
      </p:sp>
      <p:sp>
        <p:nvSpPr>
          <p:cNvPr id="14" name="Badge 589"/>
          <p:cNvSpPr txBox="1"/>
          <p:nvPr/>
        </p:nvSpPr>
        <p:spPr>
          <a:xfrm>
            <a:off x="777240" y="4370832"/>
            <a:ext cx="457200" cy="457200"/>
          </a:xfrm>
          <a:prstGeom prst="ellipse">
            <a:avLst/>
          </a:prstGeom>
          <a:solidFill>
            <a:schemeClr val="accent3"/>
          </a:solidFill>
          <a:ln/>
        </p:spPr>
        <p:txBody>
          <a:bodyPr wrap="square" lIns="0" tIns="0" rIns="0" bIns="0" rtlCol="0" anchor="ctr"/>
          <a:lstStyle/>
          <a:p>
            <a:pPr algn="ctr" indent="0" marL="0">
              <a:buNone/>
            </a:pPr>
            <a:r>
              <a:rPr lang="en-US" sz="1600" b="1" dirty="0">
                <a:solidFill>
                  <a:schemeClr val="bg1"/>
                </a:solidFill>
              </a:rPr>
              <a:t>3</a:t>
            </a:r>
            <a:endParaRPr lang="en-US" sz="1600" dirty="0"/>
          </a:p>
        </p:txBody>
      </p:sp>
      <p:sp>
        <p:nvSpPr>
          <p:cNvPr id="15" name="Text 590"/>
          <p:cNvSpPr txBox="1"/>
          <p:nvPr/>
        </p:nvSpPr>
        <p:spPr>
          <a:xfrm>
            <a:off x="1463040" y="4178808"/>
            <a:ext cx="9905695" cy="841248"/>
          </a:xfrm>
          <a:prstGeom prst="rect">
            <a:avLst/>
          </a:prstGeom>
          <a:noFill/>
          <a:ln/>
        </p:spPr>
        <p:txBody>
          <a:bodyPr wrap="square" lIns="0" tIns="0" rIns="0" bIns="0" rtlCol="0" anchor="ctr"/>
          <a:lstStyle/>
          <a:p>
            <a:pPr indent="0" marL="0">
              <a:buNone/>
            </a:pPr>
            <a:r>
              <a:rPr lang="en-US" sz="1900" b="1" dirty="0">
                <a:solidFill>
                  <a:schemeClr val="tx2"/>
                </a:solidFill>
              </a:rPr>
              <a:t>Write</a:t>
            </a:r>
            <a:pPr indent="0" marL="0">
              <a:buNone/>
            </a:pPr>
            <a:r>
              <a:rPr lang="en-US" sz="1900" dirty="0">
                <a:solidFill>
                  <a:schemeClr val="tx1"/>
                </a:solidFill>
              </a:rPr>
              <a:t> both third conditional reflection sentences.</a:t>
            </a:r>
            <a:endParaRPr lang="en-US" sz="1900" dirty="0"/>
          </a:p>
        </p:txBody>
      </p:sp>
      <p:sp>
        <p:nvSpPr>
          <p:cNvPr id="16" name="Card 591"/>
          <p:cNvSpPr/>
          <p:nvPr/>
        </p:nvSpPr>
        <p:spPr>
          <a:xfrm>
            <a:off x="548640" y="5148072"/>
            <a:ext cx="11094415" cy="841248"/>
          </a:xfrm>
          <a:prstGeom prst="roundRect">
            <a:avLst>
              <a:gd name="adj" fmla="val 10870"/>
            </a:avLst>
          </a:prstGeom>
          <a:solidFill>
            <a:schemeClr val="bg2"/>
          </a:solidFill>
          <a:ln/>
        </p:spPr>
      </p:sp>
      <p:sp>
        <p:nvSpPr>
          <p:cNvPr id="17" name="Badge 592"/>
          <p:cNvSpPr txBox="1"/>
          <p:nvPr/>
        </p:nvSpPr>
        <p:spPr>
          <a:xfrm>
            <a:off x="777240" y="5340096"/>
            <a:ext cx="457200" cy="457200"/>
          </a:xfrm>
          <a:prstGeom prst="ellipse">
            <a:avLst/>
          </a:prstGeom>
          <a:solidFill>
            <a:schemeClr val="accent3"/>
          </a:solidFill>
          <a:ln/>
        </p:spPr>
        <p:txBody>
          <a:bodyPr wrap="square" lIns="0" tIns="0" rIns="0" bIns="0" rtlCol="0" anchor="ctr"/>
          <a:lstStyle/>
          <a:p>
            <a:pPr algn="ctr" indent="0" marL="0">
              <a:buNone/>
            </a:pPr>
            <a:r>
              <a:rPr lang="en-US" sz="1600" b="1" dirty="0">
                <a:solidFill>
                  <a:schemeClr val="bg1"/>
                </a:solidFill>
              </a:rPr>
              <a:t>4</a:t>
            </a:r>
            <a:endParaRPr lang="en-US" sz="1600" dirty="0"/>
          </a:p>
        </p:txBody>
      </p:sp>
      <p:sp>
        <p:nvSpPr>
          <p:cNvPr id="18" name="Text 593"/>
          <p:cNvSpPr txBox="1"/>
          <p:nvPr/>
        </p:nvSpPr>
        <p:spPr>
          <a:xfrm>
            <a:off x="1463040" y="5148072"/>
            <a:ext cx="9905695" cy="841248"/>
          </a:xfrm>
          <a:prstGeom prst="rect">
            <a:avLst/>
          </a:prstGeom>
          <a:noFill/>
          <a:ln/>
        </p:spPr>
        <p:txBody>
          <a:bodyPr wrap="square" lIns="0" tIns="0" rIns="0" bIns="0" rtlCol="0" anchor="ctr"/>
          <a:lstStyle/>
          <a:p>
            <a:pPr indent="0" marL="0">
              <a:buNone/>
            </a:pPr>
            <a:r>
              <a:rPr lang="en-US" sz="1900" b="1" dirty="0">
                <a:solidFill>
                  <a:schemeClr val="tx2"/>
                </a:solidFill>
              </a:rPr>
              <a:t>Plan</a:t>
            </a:r>
            <a:pPr indent="0" marL="0">
              <a:buNone/>
            </a:pPr>
            <a:r>
              <a:rPr lang="en-US" sz="1900" dirty="0">
                <a:solidFill>
                  <a:schemeClr val="tx1"/>
                </a:solidFill>
              </a:rPr>
              <a:t> a 3–4 minute talk using the structure on the next slide.</a:t>
            </a:r>
            <a:endParaRPr lang="en-US" sz="1900" dirty="0"/>
          </a:p>
        </p:txBody>
      </p:sp>
      <p:sp>
        <p:nvSpPr>
          <p:cNvPr id="25" name="Slide Number Placeholder 0"/>
          <p:cNvSpPr>
            <a:spLocks noGrp="1"/>
          </p:cNvSpPr>
          <p:nvPr>
            <p:ph type="sldNum" sz="quarter" idx="4294967295"/>
          </p:nvPr>
        </p:nvSpPr>
        <p:spPr>
          <a:xfrm>
            <a:off x="10728655" y="6400800"/>
            <a:ext cx="9144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1"/>
          <p:cNvSpPr/>
          <p:nvPr>
            <p:ph idx="101" type="body" hasCustomPrompt="1"/>
          </p:nvPr>
        </p:nvSpPr>
        <p:spPr>
          <a:xfrm>
            <a:off x="548640" y="329184"/>
            <a:ext cx="7772400" cy="329184"/>
          </a:xfrm>
          <a:prstGeom prst="rect">
            <a:avLst/>
          </a:prstGeom>
          <a:noFill/>
          <a:ln/>
        </p:spPr>
        <p:txBody>
          <a:bodyPr wrap="square" lIns="0" tIns="0" rIns="0" bIns="0" rtlCol="0" anchor="ctr"/>
          <a:lstStyle/>
          <a:p>
            <a:pPr indent="0" marL="0">
              <a:buNone/>
            </a:pPr>
            <a:r>
              <a:rPr lang="en-US" sz="1300" b="1" spc="200" kern="0" dirty="0">
                <a:solidFill>
                  <a:schemeClr val="accent1"/>
                </a:solidFill>
              </a:rPr>
              <a:t>PRESENTATION</a:t>
            </a:r>
            <a:endParaRPr lang="en-US" sz="1300" dirty="0"/>
          </a:p>
        </p:txBody>
      </p:sp>
      <p:sp>
        <p:nvSpPr>
          <p:cNvPr id="3" name="Text 1"/>
          <p:cNvSpPr/>
          <p:nvPr>
            <p:ph idx="102" type="title" hasCustomPrompt="1"/>
          </p:nvPr>
        </p:nvSpPr>
        <p:spPr>
          <a:xfrm>
            <a:off x="548640" y="676656"/>
            <a:ext cx="11094415" cy="749808"/>
          </a:xfrm>
          <a:prstGeom prst="rect">
            <a:avLst/>
          </a:prstGeom>
          <a:noFill/>
          <a:ln/>
        </p:spPr>
        <p:txBody>
          <a:bodyPr wrap="square" lIns="0" tIns="0" rIns="0" bIns="0" rtlCol="0" anchor="ctr"/>
          <a:lstStyle/>
          <a:p>
            <a:pPr algn="l" indent="0" marL="0">
              <a:buNone/>
            </a:pPr>
            <a:r>
              <a:rPr lang="en-US" sz="3400" b="1" dirty="0">
                <a:solidFill>
                  <a:schemeClr val="tx2"/>
                </a:solidFill>
              </a:rPr>
              <a:t>Share your research</a:t>
            </a:r>
            <a:endParaRPr lang="en-US" sz="3400" dirty="0"/>
          </a:p>
        </p:txBody>
      </p:sp>
      <p:sp>
        <p:nvSpPr>
          <p:cNvPr id="4" name="Text 1"/>
          <p:cNvSpPr/>
          <p:nvPr>
            <p:ph idx="103" type="body" hasCustomPrompt="1"/>
          </p:nvPr>
        </p:nvSpPr>
        <p:spPr>
          <a:xfrm>
            <a:off x="548640" y="1463040"/>
            <a:ext cx="11094415" cy="640080"/>
          </a:xfrm>
          <a:prstGeom prst="rect">
            <a:avLst/>
          </a:prstGeom>
          <a:noFill/>
          <a:ln/>
        </p:spPr>
        <p:txBody>
          <a:bodyPr wrap="square" lIns="0" tIns="0" rIns="0" bIns="0" rtlCol="0" anchor="t"/>
          <a:lstStyle/>
          <a:p>
            <a:pPr indent="0" marL="0">
              <a:buNone/>
            </a:pPr>
            <a:r>
              <a:rPr lang="en-US" sz="1800" dirty="0">
                <a:solidFill>
                  <a:schemeClr val="tx1"/>
                </a:solidFill>
              </a:rPr>
              <a:t>Give a short spoken summary of your two events: 3–4 minutes each.</a:t>
            </a:r>
            <a:endParaRPr lang="en-US" sz="1800" dirty="0"/>
          </a:p>
        </p:txBody>
      </p:sp>
      <p:sp>
        <p:nvSpPr>
          <p:cNvPr id="6" name="Pill 594"/>
          <p:cNvSpPr txBox="1"/>
          <p:nvPr/>
        </p:nvSpPr>
        <p:spPr>
          <a:xfrm>
            <a:off x="8762695" y="274320"/>
            <a:ext cx="2880360" cy="384048"/>
          </a:xfrm>
          <a:prstGeom prst="roundRect">
            <a:avLst>
              <a:gd name="adj" fmla="val 50000"/>
            </a:avLst>
          </a:prstGeom>
          <a:solidFill>
            <a:schemeClr val="bg2"/>
          </a:solidFill>
          <a:ln/>
        </p:spPr>
        <p:txBody>
          <a:bodyPr wrap="square" lIns="0" tIns="0" rIns="0" bIns="0" rtlCol="0" anchor="ctr"/>
          <a:lstStyle/>
          <a:p>
            <a:pPr algn="ctr" indent="0" marL="0">
              <a:buNone/>
            </a:pPr>
            <a:r>
              <a:rPr lang="en-US" sz="1300" b="1" dirty="0">
                <a:solidFill>
                  <a:schemeClr val="tx2"/>
                </a:solidFill>
              </a:rPr>
              <a:t>Groups of three  ·  14 min</a:t>
            </a:r>
            <a:endParaRPr lang="en-US" sz="1300" dirty="0"/>
          </a:p>
        </p:txBody>
      </p:sp>
      <p:sp>
        <p:nvSpPr>
          <p:cNvPr id="7" name="Card 595"/>
          <p:cNvSpPr/>
          <p:nvPr/>
        </p:nvSpPr>
        <p:spPr>
          <a:xfrm>
            <a:off x="548640" y="2240280"/>
            <a:ext cx="2567864" cy="2926080"/>
          </a:xfrm>
          <a:prstGeom prst="roundRect">
            <a:avLst>
              <a:gd name="adj" fmla="val 3561"/>
            </a:avLst>
          </a:prstGeom>
          <a:solidFill>
            <a:schemeClr val="bg2"/>
          </a:solidFill>
          <a:ln/>
        </p:spPr>
      </p:sp>
      <p:sp>
        <p:nvSpPr>
          <p:cNvPr id="8" name="Badge 596"/>
          <p:cNvSpPr txBox="1"/>
          <p:nvPr/>
        </p:nvSpPr>
        <p:spPr>
          <a:xfrm>
            <a:off x="822960" y="2514600"/>
            <a:ext cx="548640" cy="548640"/>
          </a:xfrm>
          <a:prstGeom prst="ellipse">
            <a:avLst/>
          </a:prstGeom>
          <a:solidFill>
            <a:schemeClr val="tx2"/>
          </a:solidFill>
          <a:ln/>
        </p:spPr>
        <p:txBody>
          <a:bodyPr wrap="square" lIns="0" tIns="0" rIns="0" bIns="0" rtlCol="0" anchor="ctr"/>
          <a:lstStyle/>
          <a:p>
            <a:pPr algn="ctr" indent="0" marL="0">
              <a:buNone/>
            </a:pPr>
            <a:r>
              <a:rPr lang="en-US" sz="1900" b="1" dirty="0">
                <a:solidFill>
                  <a:schemeClr val="bg1"/>
                </a:solidFill>
              </a:rPr>
              <a:t>1</a:t>
            </a:r>
            <a:endParaRPr lang="en-US" sz="1900" dirty="0"/>
          </a:p>
        </p:txBody>
      </p:sp>
      <p:sp>
        <p:nvSpPr>
          <p:cNvPr id="9" name="Text 597"/>
          <p:cNvSpPr txBox="1"/>
          <p:nvPr/>
        </p:nvSpPr>
        <p:spPr>
          <a:xfrm>
            <a:off x="822960" y="3200400"/>
            <a:ext cx="2019224" cy="640080"/>
          </a:xfrm>
          <a:prstGeom prst="rect">
            <a:avLst/>
          </a:prstGeom>
          <a:noFill/>
          <a:ln/>
        </p:spPr>
        <p:txBody>
          <a:bodyPr wrap="square" lIns="0" tIns="0" rIns="0" bIns="0" rtlCol="0" anchor="t"/>
          <a:lstStyle/>
          <a:p>
            <a:pPr indent="0" marL="0">
              <a:buNone/>
            </a:pPr>
            <a:r>
              <a:rPr lang="en-US" sz="1900" b="1" dirty="0">
                <a:solidFill>
                  <a:schemeClr val="tx2"/>
                </a:solidFill>
              </a:rPr>
              <a:t>Introduce your events</a:t>
            </a:r>
            <a:endParaRPr lang="en-US" sz="1900" dirty="0"/>
          </a:p>
        </p:txBody>
      </p:sp>
      <p:sp>
        <p:nvSpPr>
          <p:cNvPr id="10" name="Text 598"/>
          <p:cNvSpPr txBox="1"/>
          <p:nvPr/>
        </p:nvSpPr>
        <p:spPr>
          <a:xfrm>
            <a:off x="822960" y="3931920"/>
            <a:ext cx="2019224" cy="1143000"/>
          </a:xfrm>
          <a:prstGeom prst="rect">
            <a:avLst/>
          </a:prstGeom>
          <a:noFill/>
          <a:ln/>
        </p:spPr>
        <p:txBody>
          <a:bodyPr wrap="square" lIns="0" tIns="0" rIns="0" bIns="0" rtlCol="0" anchor="t"/>
          <a:lstStyle/>
          <a:p>
            <a:pPr indent="0" marL="0">
              <a:buNone/>
            </a:pPr>
            <a:r>
              <a:rPr lang="en-US" sz="1600" dirty="0">
                <a:solidFill>
                  <a:schemeClr val="tx1"/>
                </a:solidFill>
              </a:rPr>
              <a:t>Give the name, date and a one-sentence overview of each.</a:t>
            </a:r>
            <a:endParaRPr lang="en-US" sz="1600" dirty="0"/>
          </a:p>
        </p:txBody>
      </p:sp>
      <p:sp>
        <p:nvSpPr>
          <p:cNvPr id="11" name="Card 599"/>
          <p:cNvSpPr/>
          <p:nvPr/>
        </p:nvSpPr>
        <p:spPr>
          <a:xfrm>
            <a:off x="3390824" y="2240280"/>
            <a:ext cx="2567864" cy="2926080"/>
          </a:xfrm>
          <a:prstGeom prst="roundRect">
            <a:avLst>
              <a:gd name="adj" fmla="val 3561"/>
            </a:avLst>
          </a:prstGeom>
          <a:solidFill>
            <a:schemeClr val="bg2"/>
          </a:solidFill>
          <a:ln/>
        </p:spPr>
      </p:sp>
      <p:sp>
        <p:nvSpPr>
          <p:cNvPr id="12" name="Badge 600"/>
          <p:cNvSpPr txBox="1"/>
          <p:nvPr/>
        </p:nvSpPr>
        <p:spPr>
          <a:xfrm>
            <a:off x="3665144" y="2514600"/>
            <a:ext cx="548640" cy="548640"/>
          </a:xfrm>
          <a:prstGeom prst="ellipse">
            <a:avLst/>
          </a:prstGeom>
          <a:solidFill>
            <a:schemeClr val="tx2"/>
          </a:solidFill>
          <a:ln/>
        </p:spPr>
        <p:txBody>
          <a:bodyPr wrap="square" lIns="0" tIns="0" rIns="0" bIns="0" rtlCol="0" anchor="ctr"/>
          <a:lstStyle/>
          <a:p>
            <a:pPr algn="ctr" indent="0" marL="0">
              <a:buNone/>
            </a:pPr>
            <a:r>
              <a:rPr lang="en-US" sz="1900" b="1" dirty="0">
                <a:solidFill>
                  <a:schemeClr val="bg1"/>
                </a:solidFill>
              </a:rPr>
              <a:t>2</a:t>
            </a:r>
            <a:endParaRPr lang="en-US" sz="1900" dirty="0"/>
          </a:p>
        </p:txBody>
      </p:sp>
      <p:sp>
        <p:nvSpPr>
          <p:cNvPr id="13" name="Text 601"/>
          <p:cNvSpPr txBox="1"/>
          <p:nvPr/>
        </p:nvSpPr>
        <p:spPr>
          <a:xfrm>
            <a:off x="3665144" y="3200400"/>
            <a:ext cx="2019224" cy="640080"/>
          </a:xfrm>
          <a:prstGeom prst="rect">
            <a:avLst/>
          </a:prstGeom>
          <a:noFill/>
          <a:ln/>
        </p:spPr>
        <p:txBody>
          <a:bodyPr wrap="square" lIns="0" tIns="0" rIns="0" bIns="0" rtlCol="0" anchor="t"/>
          <a:lstStyle/>
          <a:p>
            <a:pPr indent="0" marL="0">
              <a:buNone/>
            </a:pPr>
            <a:r>
              <a:rPr lang="en-US" sz="1900" b="1" dirty="0">
                <a:solidFill>
                  <a:schemeClr val="tx2"/>
                </a:solidFill>
              </a:rPr>
              <a:t>Key facts</a:t>
            </a:r>
            <a:endParaRPr lang="en-US" sz="1900" dirty="0"/>
          </a:p>
        </p:txBody>
      </p:sp>
      <p:sp>
        <p:nvSpPr>
          <p:cNvPr id="14" name="Text 602"/>
          <p:cNvSpPr txBox="1"/>
          <p:nvPr/>
        </p:nvSpPr>
        <p:spPr>
          <a:xfrm>
            <a:off x="3665144" y="3931920"/>
            <a:ext cx="2019224" cy="1143000"/>
          </a:xfrm>
          <a:prstGeom prst="rect">
            <a:avLst/>
          </a:prstGeom>
          <a:noFill/>
          <a:ln/>
        </p:spPr>
        <p:txBody>
          <a:bodyPr wrap="square" lIns="0" tIns="0" rIns="0" bIns="0" rtlCol="0" anchor="t"/>
          <a:lstStyle/>
          <a:p>
            <a:pPr indent="0" marL="0">
              <a:buNone/>
            </a:pPr>
            <a:r>
              <a:rPr lang="en-US" sz="1600" dirty="0">
                <a:solidFill>
                  <a:schemeClr val="tx1"/>
                </a:solidFill>
              </a:rPr>
              <a:t>Share 3–4 details you found most interesting or surprising.</a:t>
            </a:r>
            <a:endParaRPr lang="en-US" sz="1600" dirty="0"/>
          </a:p>
        </p:txBody>
      </p:sp>
      <p:sp>
        <p:nvSpPr>
          <p:cNvPr id="15" name="Card 603"/>
          <p:cNvSpPr/>
          <p:nvPr/>
        </p:nvSpPr>
        <p:spPr>
          <a:xfrm>
            <a:off x="6233008" y="2240280"/>
            <a:ext cx="2567864" cy="2926080"/>
          </a:xfrm>
          <a:prstGeom prst="roundRect">
            <a:avLst>
              <a:gd name="adj" fmla="val 3561"/>
            </a:avLst>
          </a:prstGeom>
          <a:solidFill>
            <a:schemeClr val="bg2"/>
          </a:solidFill>
          <a:ln/>
        </p:spPr>
      </p:sp>
      <p:sp>
        <p:nvSpPr>
          <p:cNvPr id="16" name="Badge 604"/>
          <p:cNvSpPr txBox="1"/>
          <p:nvPr/>
        </p:nvSpPr>
        <p:spPr>
          <a:xfrm>
            <a:off x="6507328" y="2514600"/>
            <a:ext cx="548640" cy="548640"/>
          </a:xfrm>
          <a:prstGeom prst="ellipse">
            <a:avLst/>
          </a:prstGeom>
          <a:solidFill>
            <a:schemeClr val="tx2"/>
          </a:solidFill>
          <a:ln/>
        </p:spPr>
        <p:txBody>
          <a:bodyPr wrap="square" lIns="0" tIns="0" rIns="0" bIns="0" rtlCol="0" anchor="ctr"/>
          <a:lstStyle/>
          <a:p>
            <a:pPr algn="ctr" indent="0" marL="0">
              <a:buNone/>
            </a:pPr>
            <a:r>
              <a:rPr lang="en-US" sz="1900" b="1" dirty="0">
                <a:solidFill>
                  <a:schemeClr val="bg1"/>
                </a:solidFill>
              </a:rPr>
              <a:t>3</a:t>
            </a:r>
            <a:endParaRPr lang="en-US" sz="1900" dirty="0"/>
          </a:p>
        </p:txBody>
      </p:sp>
      <p:sp>
        <p:nvSpPr>
          <p:cNvPr id="17" name="Text 605"/>
          <p:cNvSpPr txBox="1"/>
          <p:nvPr/>
        </p:nvSpPr>
        <p:spPr>
          <a:xfrm>
            <a:off x="6507328" y="3200400"/>
            <a:ext cx="2019224" cy="640080"/>
          </a:xfrm>
          <a:prstGeom prst="rect">
            <a:avLst/>
          </a:prstGeom>
          <a:noFill/>
          <a:ln/>
        </p:spPr>
        <p:txBody>
          <a:bodyPr wrap="square" lIns="0" tIns="0" rIns="0" bIns="0" rtlCol="0" anchor="t"/>
          <a:lstStyle/>
          <a:p>
            <a:pPr indent="0" marL="0">
              <a:buNone/>
            </a:pPr>
            <a:r>
              <a:rPr lang="en-US" sz="1900" b="1" dirty="0">
                <a:solidFill>
                  <a:schemeClr val="tx2"/>
                </a:solidFill>
              </a:rPr>
              <a:t>Third conditional</a:t>
            </a:r>
            <a:endParaRPr lang="en-US" sz="1900" dirty="0"/>
          </a:p>
        </p:txBody>
      </p:sp>
      <p:sp>
        <p:nvSpPr>
          <p:cNvPr id="18" name="Text 606"/>
          <p:cNvSpPr txBox="1"/>
          <p:nvPr/>
        </p:nvSpPr>
        <p:spPr>
          <a:xfrm>
            <a:off x="6507328" y="3931920"/>
            <a:ext cx="2019224" cy="1143000"/>
          </a:xfrm>
          <a:prstGeom prst="rect">
            <a:avLst/>
          </a:prstGeom>
          <a:noFill/>
          <a:ln/>
        </p:spPr>
        <p:txBody>
          <a:bodyPr wrap="square" lIns="0" tIns="0" rIns="0" bIns="0" rtlCol="0" anchor="t"/>
          <a:lstStyle/>
          <a:p>
            <a:pPr indent="0" marL="0">
              <a:buNone/>
            </a:pPr>
            <a:r>
              <a:rPr lang="en-US" sz="1600" dirty="0">
                <a:solidFill>
                  <a:schemeClr val="tx1"/>
                </a:solidFill>
              </a:rPr>
              <a:t>Share your two reflection sentences and explain your thinking.</a:t>
            </a:r>
            <a:endParaRPr lang="en-US" sz="1600" dirty="0"/>
          </a:p>
        </p:txBody>
      </p:sp>
      <p:sp>
        <p:nvSpPr>
          <p:cNvPr id="19" name="Card 607"/>
          <p:cNvSpPr/>
          <p:nvPr/>
        </p:nvSpPr>
        <p:spPr>
          <a:xfrm>
            <a:off x="9075191" y="2240280"/>
            <a:ext cx="2567864" cy="2926080"/>
          </a:xfrm>
          <a:prstGeom prst="roundRect">
            <a:avLst>
              <a:gd name="adj" fmla="val 3561"/>
            </a:avLst>
          </a:prstGeom>
          <a:solidFill>
            <a:schemeClr val="bg2"/>
          </a:solidFill>
          <a:ln/>
        </p:spPr>
      </p:sp>
      <p:sp>
        <p:nvSpPr>
          <p:cNvPr id="20" name="Badge 608"/>
          <p:cNvSpPr txBox="1"/>
          <p:nvPr/>
        </p:nvSpPr>
        <p:spPr>
          <a:xfrm>
            <a:off x="9349511" y="2514600"/>
            <a:ext cx="548640" cy="548640"/>
          </a:xfrm>
          <a:prstGeom prst="ellipse">
            <a:avLst/>
          </a:prstGeom>
          <a:solidFill>
            <a:schemeClr val="tx2"/>
          </a:solidFill>
          <a:ln/>
        </p:spPr>
        <p:txBody>
          <a:bodyPr wrap="square" lIns="0" tIns="0" rIns="0" bIns="0" rtlCol="0" anchor="ctr"/>
          <a:lstStyle/>
          <a:p>
            <a:pPr algn="ctr" indent="0" marL="0">
              <a:buNone/>
            </a:pPr>
            <a:r>
              <a:rPr lang="en-US" sz="1900" b="1" dirty="0">
                <a:solidFill>
                  <a:schemeClr val="bg1"/>
                </a:solidFill>
              </a:rPr>
              <a:t>4</a:t>
            </a:r>
            <a:endParaRPr lang="en-US" sz="1900" dirty="0"/>
          </a:p>
        </p:txBody>
      </p:sp>
      <p:sp>
        <p:nvSpPr>
          <p:cNvPr id="21" name="Text 609"/>
          <p:cNvSpPr txBox="1"/>
          <p:nvPr/>
        </p:nvSpPr>
        <p:spPr>
          <a:xfrm>
            <a:off x="9349511" y="3200400"/>
            <a:ext cx="2019224" cy="640080"/>
          </a:xfrm>
          <a:prstGeom prst="rect">
            <a:avLst/>
          </a:prstGeom>
          <a:noFill/>
          <a:ln/>
        </p:spPr>
        <p:txBody>
          <a:bodyPr wrap="square" lIns="0" tIns="0" rIns="0" bIns="0" rtlCol="0" anchor="t"/>
          <a:lstStyle/>
          <a:p>
            <a:pPr indent="0" marL="0">
              <a:buNone/>
            </a:pPr>
            <a:r>
              <a:rPr lang="en-US" sz="1900" b="1" dirty="0">
                <a:solidFill>
                  <a:schemeClr val="tx2"/>
                </a:solidFill>
              </a:rPr>
              <a:t>Your opinion</a:t>
            </a:r>
            <a:endParaRPr lang="en-US" sz="1900" dirty="0"/>
          </a:p>
        </p:txBody>
      </p:sp>
      <p:sp>
        <p:nvSpPr>
          <p:cNvPr id="22" name="Text 610"/>
          <p:cNvSpPr txBox="1"/>
          <p:nvPr/>
        </p:nvSpPr>
        <p:spPr>
          <a:xfrm>
            <a:off x="9349511" y="3931920"/>
            <a:ext cx="2019224" cy="1143000"/>
          </a:xfrm>
          <a:prstGeom prst="rect">
            <a:avLst/>
          </a:prstGeom>
          <a:noFill/>
          <a:ln/>
        </p:spPr>
        <p:txBody>
          <a:bodyPr wrap="square" lIns="0" tIns="0" rIns="0" bIns="0" rtlCol="0" anchor="t"/>
          <a:lstStyle/>
          <a:p>
            <a:pPr indent="0" marL="0">
              <a:buNone/>
            </a:pPr>
            <a:r>
              <a:rPr lang="en-US" sz="1600" dirty="0">
                <a:solidFill>
                  <a:schemeClr val="tx1"/>
                </a:solidFill>
              </a:rPr>
              <a:t>Which of your two events had the greater impact on London today? Why?</a:t>
            </a:r>
            <a:endParaRPr lang="en-US" sz="1600" dirty="0"/>
          </a:p>
        </p:txBody>
      </p:sp>
      <p:sp>
        <p:nvSpPr>
          <p:cNvPr id="23" name="Card 611"/>
          <p:cNvSpPr/>
          <p:nvPr/>
        </p:nvSpPr>
        <p:spPr>
          <a:xfrm>
            <a:off x="548640" y="5394960"/>
            <a:ext cx="11094415" cy="822960"/>
          </a:xfrm>
          <a:prstGeom prst="roundRect">
            <a:avLst>
              <a:gd name="adj" fmla="val 11111"/>
            </a:avLst>
          </a:prstGeom>
          <a:solidFill>
            <a:schemeClr val="accent3">
              <a:alpha val="14000"/>
            </a:schemeClr>
          </a:solidFill>
          <a:ln/>
        </p:spPr>
      </p:sp>
      <p:sp>
        <p:nvSpPr>
          <p:cNvPr id="24" name="Icon circle 612"/>
          <p:cNvSpPr/>
          <p:nvPr/>
        </p:nvSpPr>
        <p:spPr>
          <a:xfrm>
            <a:off x="822960" y="5486400"/>
            <a:ext cx="640080" cy="640080"/>
          </a:xfrm>
          <a:prstGeom prst="ellipse">
            <a:avLst/>
          </a:prstGeom>
          <a:solidFill>
            <a:schemeClr val="accent3"/>
          </a:solidFill>
          <a:ln/>
        </p:spPr>
      </p:sp>
      <p:pic>
        <p:nvPicPr>
          <p:cNvPr id="25" name="Icon 613" descr="preencoded.png">    </p:cNvPr>
          <p:cNvPicPr>
            <a:picLocks noChangeAspect="1"/>
          </p:cNvPicPr>
          <p:nvPr/>
        </p:nvPicPr>
        <p:blipFill>
          <a:blip r:embed="rId1"/>
          <a:stretch>
            <a:fillRect/>
          </a:stretch>
        </p:blipFill>
        <p:spPr>
          <a:xfrm>
            <a:off x="995782" y="5659222"/>
            <a:ext cx="294437" cy="294437"/>
          </a:xfrm>
          <a:prstGeom prst="rect">
            <a:avLst/>
          </a:prstGeom>
        </p:spPr>
      </p:pic>
      <p:sp>
        <p:nvSpPr>
          <p:cNvPr id="26" name="Text 614"/>
          <p:cNvSpPr txBox="1"/>
          <p:nvPr/>
        </p:nvSpPr>
        <p:spPr>
          <a:xfrm>
            <a:off x="1737360" y="5394960"/>
            <a:ext cx="9631375" cy="822960"/>
          </a:xfrm>
          <a:prstGeom prst="rect">
            <a:avLst/>
          </a:prstGeom>
          <a:noFill/>
          <a:ln/>
        </p:spPr>
        <p:txBody>
          <a:bodyPr wrap="square" lIns="0" tIns="0" rIns="0" bIns="0" rtlCol="0" anchor="ctr"/>
          <a:lstStyle/>
          <a:p>
            <a:pPr indent="0" marL="0">
              <a:buNone/>
            </a:pPr>
            <a:r>
              <a:rPr lang="en-US" sz="1800" b="1" dirty="0">
                <a:solidFill>
                  <a:schemeClr val="tx2"/>
                </a:solidFill>
              </a:rPr>
              <a:t>While you listen:</a:t>
            </a:r>
            <a:pPr indent="0" marL="0">
              <a:buNone/>
            </a:pPr>
            <a:r>
              <a:rPr lang="en-US" sz="1800" dirty="0">
                <a:solidFill>
                  <a:schemeClr val="tx1"/>
                </a:solidFill>
              </a:rPr>
              <a:t> note one fact you didn't know, and ask one question at the end.</a:t>
            </a:r>
            <a:endParaRPr lang="en-US" sz="1800" dirty="0"/>
          </a:p>
        </p:txBody>
      </p:sp>
      <p:sp>
        <p:nvSpPr>
          <p:cNvPr id="25" name="Slide Number Placeholder 0"/>
          <p:cNvSpPr>
            <a:spLocks noGrp="1"/>
          </p:cNvSpPr>
          <p:nvPr>
            <p:ph type="sldNum" sz="quarter" idx="4294967295"/>
          </p:nvPr>
        </p:nvSpPr>
        <p:spPr>
          <a:xfrm>
            <a:off x="10728655" y="6400800"/>
            <a:ext cx="9144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1"/>
          <p:cNvSpPr/>
          <p:nvPr>
            <p:ph idx="101" type="body" hasCustomPrompt="1"/>
          </p:nvPr>
        </p:nvSpPr>
        <p:spPr>
          <a:xfrm>
            <a:off x="822960" y="777240"/>
            <a:ext cx="7772400" cy="329184"/>
          </a:xfrm>
          <a:prstGeom prst="rect">
            <a:avLst/>
          </a:prstGeom>
          <a:noFill/>
          <a:ln/>
        </p:spPr>
        <p:txBody>
          <a:bodyPr wrap="square" lIns="0" tIns="0" rIns="0" bIns="0" rtlCol="0" anchor="ctr"/>
          <a:lstStyle/>
          <a:p>
            <a:pPr indent="0" marL="0">
              <a:buNone/>
            </a:pPr>
            <a:r>
              <a:rPr lang="en-US" sz="1300" b="1" spc="200" kern="0" dirty="0">
                <a:solidFill>
                  <a:schemeClr val="bg2"/>
                </a:solidFill>
              </a:rPr>
              <a:t>CLASS VOTE</a:t>
            </a:r>
            <a:endParaRPr lang="en-US" sz="1300" dirty="0"/>
          </a:p>
        </p:txBody>
      </p:sp>
      <p:sp>
        <p:nvSpPr>
          <p:cNvPr id="3" name="Text 1"/>
          <p:cNvSpPr/>
          <p:nvPr>
            <p:ph idx="102" type="title" hasCustomPrompt="1"/>
          </p:nvPr>
        </p:nvSpPr>
        <p:spPr>
          <a:xfrm>
            <a:off x="822960" y="1234440"/>
            <a:ext cx="8503920" cy="1828800"/>
          </a:xfrm>
          <a:prstGeom prst="rect">
            <a:avLst/>
          </a:prstGeom>
          <a:noFill/>
          <a:ln/>
        </p:spPr>
        <p:txBody>
          <a:bodyPr wrap="square" lIns="0" tIns="0" rIns="0" bIns="0" rtlCol="0" anchor="b"/>
          <a:lstStyle/>
          <a:p>
            <a:pPr algn="l" indent="0" marL="0">
              <a:buNone/>
            </a:pPr>
            <a:r>
              <a:rPr lang="en-US" sz="4400" b="1" dirty="0">
                <a:solidFill>
                  <a:schemeClr val="bg1"/>
                </a:solidFill>
              </a:rPr>
              <a:t>Which event had the greatest impact on London today?</a:t>
            </a:r>
            <a:endParaRPr lang="en-US" sz="4400" dirty="0"/>
          </a:p>
        </p:txBody>
      </p:sp>
      <p:sp>
        <p:nvSpPr>
          <p:cNvPr id="4" name="Text 1"/>
          <p:cNvSpPr/>
          <p:nvPr>
            <p:ph idx="103" type="body" hasCustomPrompt="1"/>
          </p:nvPr>
        </p:nvSpPr>
        <p:spPr>
          <a:xfrm>
            <a:off x="822960" y="3200400"/>
            <a:ext cx="8503920" cy="1143000"/>
          </a:xfrm>
          <a:prstGeom prst="rect">
            <a:avLst/>
          </a:prstGeom>
          <a:noFill/>
          <a:ln/>
        </p:spPr>
        <p:txBody>
          <a:bodyPr wrap="square" lIns="0" tIns="0" rIns="0" bIns="0" rtlCol="0" anchor="t"/>
          <a:lstStyle/>
          <a:p>
            <a:pPr indent="0" marL="0">
              <a:buNone/>
            </a:pPr>
            <a:r>
              <a:rPr lang="en-US" sz="2200" dirty="0">
                <a:solidFill>
                  <a:schemeClr val="bg2"/>
                </a:solidFill>
              </a:rPr>
              <a:t>Vote, then be ready to give one reason.</a:t>
            </a:r>
            <a:endParaRPr lang="en-US" sz="2200" dirty="0"/>
          </a:p>
        </p:txBody>
      </p:sp>
      <p:sp>
        <p:nvSpPr>
          <p:cNvPr id="6" name="Era 615"/>
          <p:cNvSpPr txBox="1"/>
          <p:nvPr/>
        </p:nvSpPr>
        <p:spPr>
          <a:xfrm>
            <a:off x="822960" y="4617720"/>
            <a:ext cx="1643329" cy="1188720"/>
          </a:xfrm>
          <a:prstGeom prst="roundRect">
            <a:avLst>
              <a:gd name="adj" fmla="val 7692"/>
            </a:avLst>
          </a:prstGeom>
          <a:solidFill>
            <a:schemeClr val="accent2"/>
          </a:solidFill>
          <a:ln/>
        </p:spPr>
        <p:txBody>
          <a:bodyPr wrap="square" lIns="1016" tIns="1016" rIns="1016" bIns="1016" rtlCol="0" anchor="ctr"/>
          <a:lstStyle/>
          <a:p>
            <a:pPr algn="ctr" indent="0" marL="0">
              <a:buNone/>
            </a:pPr>
            <a:r>
              <a:rPr lang="en-US" sz="1600" b="1" dirty="0">
                <a:solidFill>
                  <a:schemeClr val="bg1"/>
                </a:solidFill>
              </a:rPr>
              <a:t>The Romans</a:t>
            </a:r>
            <a:endParaRPr lang="en-US" sz="1600" dirty="0"/>
          </a:p>
          <a:p>
            <a:pPr algn="ctr" indent="0" marL="0">
              <a:buNone/>
            </a:pPr>
            <a:r>
              <a:rPr lang="en-US" sz="1300" dirty="0">
                <a:solidFill>
                  <a:schemeClr val="bg1"/>
                </a:solidFill>
              </a:rPr>
              <a:t>AD 43–410</a:t>
            </a:r>
            <a:endParaRPr lang="en-US" sz="1600" dirty="0"/>
          </a:p>
        </p:txBody>
      </p:sp>
      <p:sp>
        <p:nvSpPr>
          <p:cNvPr id="7" name="Era 616"/>
          <p:cNvSpPr txBox="1"/>
          <p:nvPr/>
        </p:nvSpPr>
        <p:spPr>
          <a:xfrm>
            <a:off x="2603449" y="4617720"/>
            <a:ext cx="1643329" cy="1188720"/>
          </a:xfrm>
          <a:prstGeom prst="roundRect">
            <a:avLst>
              <a:gd name="adj" fmla="val 7692"/>
            </a:avLst>
          </a:prstGeom>
          <a:solidFill>
            <a:schemeClr val="accent3"/>
          </a:solidFill>
          <a:ln/>
        </p:spPr>
        <p:txBody>
          <a:bodyPr wrap="square" lIns="1016" tIns="1016" rIns="1016" bIns="1016" rtlCol="0" anchor="ctr"/>
          <a:lstStyle/>
          <a:p>
            <a:pPr algn="ctr" indent="0" marL="0">
              <a:buNone/>
            </a:pPr>
            <a:r>
              <a:rPr lang="en-US" sz="1600" b="1" dirty="0">
                <a:solidFill>
                  <a:schemeClr val="bg1"/>
                </a:solidFill>
              </a:rPr>
              <a:t>The Saxons</a:t>
            </a:r>
            <a:endParaRPr lang="en-US" sz="1600" dirty="0"/>
          </a:p>
          <a:p>
            <a:pPr algn="ctr" indent="0" marL="0">
              <a:buNone/>
            </a:pPr>
            <a:r>
              <a:rPr lang="en-US" sz="1300" dirty="0">
                <a:solidFill>
                  <a:schemeClr val="bg1"/>
                </a:solidFill>
              </a:rPr>
              <a:t>410–1066</a:t>
            </a:r>
            <a:endParaRPr lang="en-US" sz="1600" dirty="0"/>
          </a:p>
        </p:txBody>
      </p:sp>
      <p:sp>
        <p:nvSpPr>
          <p:cNvPr id="8" name="Era 617"/>
          <p:cNvSpPr txBox="1"/>
          <p:nvPr/>
        </p:nvSpPr>
        <p:spPr>
          <a:xfrm>
            <a:off x="4383938" y="4617720"/>
            <a:ext cx="1643329" cy="1188720"/>
          </a:xfrm>
          <a:prstGeom prst="roundRect">
            <a:avLst>
              <a:gd name="adj" fmla="val 7692"/>
            </a:avLst>
          </a:prstGeom>
          <a:solidFill>
            <a:schemeClr val="accent1"/>
          </a:solidFill>
          <a:ln/>
        </p:spPr>
        <p:txBody>
          <a:bodyPr wrap="square" lIns="1016" tIns="1016" rIns="1016" bIns="1016" rtlCol="0" anchor="ctr"/>
          <a:lstStyle/>
          <a:p>
            <a:pPr algn="ctr" indent="0" marL="0">
              <a:buNone/>
            </a:pPr>
            <a:r>
              <a:rPr lang="en-US" sz="1600" b="1" dirty="0">
                <a:solidFill>
                  <a:schemeClr val="bg1"/>
                </a:solidFill>
              </a:rPr>
              <a:t>Medieval</a:t>
            </a:r>
            <a:endParaRPr lang="en-US" sz="1600" dirty="0"/>
          </a:p>
          <a:p>
            <a:pPr algn="ctr" indent="0" marL="0">
              <a:buNone/>
            </a:pPr>
            <a:r>
              <a:rPr lang="en-US" sz="1300" dirty="0">
                <a:solidFill>
                  <a:schemeClr val="bg1"/>
                </a:solidFill>
              </a:rPr>
              <a:t>1066–1485</a:t>
            </a:r>
            <a:endParaRPr lang="en-US" sz="1600" dirty="0"/>
          </a:p>
        </p:txBody>
      </p:sp>
      <p:sp>
        <p:nvSpPr>
          <p:cNvPr id="9" name="Era 618"/>
          <p:cNvSpPr txBox="1"/>
          <p:nvPr/>
        </p:nvSpPr>
        <p:spPr>
          <a:xfrm>
            <a:off x="6164428" y="4617720"/>
            <a:ext cx="1643329" cy="1188720"/>
          </a:xfrm>
          <a:prstGeom prst="roundRect">
            <a:avLst>
              <a:gd name="adj" fmla="val 7692"/>
            </a:avLst>
          </a:prstGeom>
          <a:solidFill>
            <a:schemeClr val="accent4"/>
          </a:solidFill>
          <a:ln/>
        </p:spPr>
        <p:txBody>
          <a:bodyPr wrap="square" lIns="1016" tIns="1016" rIns="1016" bIns="1016" rtlCol="0" anchor="ctr"/>
          <a:lstStyle/>
          <a:p>
            <a:pPr algn="ctr" indent="0" marL="0">
              <a:buNone/>
            </a:pPr>
            <a:r>
              <a:rPr lang="en-US" sz="1600" b="1" dirty="0">
                <a:solidFill>
                  <a:schemeClr val="bg1"/>
                </a:solidFill>
              </a:rPr>
              <a:t>Tudor &amp; Stuart</a:t>
            </a:r>
            <a:endParaRPr lang="en-US" sz="1600" dirty="0"/>
          </a:p>
          <a:p>
            <a:pPr algn="ctr" indent="0" marL="0">
              <a:buNone/>
            </a:pPr>
            <a:r>
              <a:rPr lang="en-US" sz="1300" dirty="0">
                <a:solidFill>
                  <a:schemeClr val="bg1"/>
                </a:solidFill>
              </a:rPr>
              <a:t>1485–1714</a:t>
            </a:r>
            <a:endParaRPr lang="en-US" sz="1600" dirty="0"/>
          </a:p>
        </p:txBody>
      </p:sp>
      <p:sp>
        <p:nvSpPr>
          <p:cNvPr id="10" name="Era 619"/>
          <p:cNvSpPr txBox="1"/>
          <p:nvPr/>
        </p:nvSpPr>
        <p:spPr>
          <a:xfrm>
            <a:off x="7944917" y="4617720"/>
            <a:ext cx="1643329" cy="1188720"/>
          </a:xfrm>
          <a:prstGeom prst="roundRect">
            <a:avLst>
              <a:gd name="adj" fmla="val 7692"/>
            </a:avLst>
          </a:prstGeom>
          <a:solidFill>
            <a:schemeClr val="accent5"/>
          </a:solidFill>
          <a:ln/>
        </p:spPr>
        <p:txBody>
          <a:bodyPr wrap="square" lIns="1016" tIns="1016" rIns="1016" bIns="1016" rtlCol="0" anchor="ctr"/>
          <a:lstStyle/>
          <a:p>
            <a:pPr algn="ctr" indent="0" marL="0">
              <a:buNone/>
            </a:pPr>
            <a:r>
              <a:rPr lang="en-US" sz="1600" b="1" dirty="0">
                <a:solidFill>
                  <a:schemeClr val="bg1"/>
                </a:solidFill>
              </a:rPr>
              <a:t>Georgian &amp; Victorian</a:t>
            </a:r>
            <a:endParaRPr lang="en-US" sz="1600" dirty="0"/>
          </a:p>
          <a:p>
            <a:pPr algn="ctr" indent="0" marL="0">
              <a:buNone/>
            </a:pPr>
            <a:r>
              <a:rPr lang="en-US" sz="1300" dirty="0">
                <a:solidFill>
                  <a:schemeClr val="bg1"/>
                </a:solidFill>
              </a:rPr>
              <a:t>1714–1901</a:t>
            </a:r>
            <a:endParaRPr lang="en-US" sz="1600" dirty="0"/>
          </a:p>
        </p:txBody>
      </p:sp>
      <p:sp>
        <p:nvSpPr>
          <p:cNvPr id="11" name="Era 620"/>
          <p:cNvSpPr txBox="1"/>
          <p:nvPr/>
        </p:nvSpPr>
        <p:spPr>
          <a:xfrm>
            <a:off x="9725406" y="4617720"/>
            <a:ext cx="1643329" cy="1188720"/>
          </a:xfrm>
          <a:prstGeom prst="roundRect">
            <a:avLst>
              <a:gd name="adj" fmla="val 7692"/>
            </a:avLst>
          </a:prstGeom>
          <a:solidFill>
            <a:schemeClr val="accent6"/>
          </a:solidFill>
          <a:ln/>
        </p:spPr>
        <p:txBody>
          <a:bodyPr wrap="square" lIns="1016" tIns="1016" rIns="1016" bIns="1016" rtlCol="0" anchor="ctr"/>
          <a:lstStyle/>
          <a:p>
            <a:pPr algn="ctr" indent="0" marL="0">
              <a:buNone/>
            </a:pPr>
            <a:r>
              <a:rPr lang="en-US" sz="1600" b="1" dirty="0">
                <a:solidFill>
                  <a:schemeClr val="bg1"/>
                </a:solidFill>
              </a:rPr>
              <a:t>20th–21st Century</a:t>
            </a:r>
            <a:endParaRPr lang="en-US" sz="1600" dirty="0"/>
          </a:p>
          <a:p>
            <a:pPr algn="ctr" indent="0" marL="0">
              <a:buNone/>
            </a:pPr>
            <a:r>
              <a:rPr lang="en-US" sz="1300" dirty="0">
                <a:solidFill>
                  <a:schemeClr val="bg1"/>
                </a:solidFill>
              </a:rPr>
              <a:t>1901–present</a:t>
            </a:r>
            <a:endParaRPr lang="en-US" sz="1600" dirty="0"/>
          </a:p>
        </p:txBody>
      </p:sp>
      <p:sp>
        <p:nvSpPr>
          <p:cNvPr id="25" name="Slide Number Placeholder 0"/>
          <p:cNvSpPr>
            <a:spLocks noGrp="1"/>
          </p:cNvSpPr>
          <p:nvPr>
            <p:ph type="sldNum" sz="quarter" idx="4294967295"/>
          </p:nvPr>
        </p:nvSpPr>
        <p:spPr>
          <a:xfrm>
            <a:off x="10728655" y="6400800"/>
            <a:ext cx="9144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r"/>
            <a:fld id="{F7021451-1387-4CA6-816F-3879F97B5CBC}" type="slidenum">
              <a:rPr b="0" lang="en-US"/>
              <a:t>30</a:t>
            </a:fld>
            <a:endParaRPr lang="en-US"/>
          </a:p>
        </p:txBody>
      </p:sp>
    </p:spTree>
  </p:cSld>
  <p:clrMapOvr>
    <a:masterClrMapping/>
  </p:clrMapOvr>
</p:sld>
</file>

<file path=ppt/theme/theme1.xml><?xml version="1.0" encoding="utf-8"?>
<a:theme xmlns:a="http://schemas.openxmlformats.org/drawingml/2006/main" name="LinguaLeaf London">
  <a:themeElements>
    <a:clrScheme name="LinguaLeaf London">
      <a:dk1>
        <a:srgbClr val="1F2733"/>
      </a:dk1>
      <a:lt1>
        <a:srgbClr val="FFFFFF"/>
      </a:lt1>
      <a:dk2>
        <a:srgbClr val="1A2B4C"/>
      </a:dk2>
      <a:lt2>
        <a:srgbClr val="EEF1F7"/>
      </a:lt2>
      <a:accent1>
        <a:srgbClr val="2B5CAB"/>
      </a:accent1>
      <a:accent2>
        <a:srgbClr val="7B3F9E"/>
      </a:accent2>
      <a:accent3>
        <a:srgbClr val="2E7D57"/>
      </a:accent3>
      <a:accent4>
        <a:srgbClr val="C0392B"/>
      </a:accent4>
      <a:accent5>
        <a:srgbClr val="B85C12"/>
      </a:accent5>
      <a:accent6>
        <a:srgbClr val="4A5B68"/>
      </a:accent6>
      <a:hlink>
        <a:srgbClr val="2B5CAB"/>
      </a:hlink>
      <a:folHlink>
        <a:srgbClr val="7B3F9E"/>
      </a:folHlink>
    </a:clrScheme>
    <a:fontScheme name="LinguaLeaf London">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30</Slides>
  <Notes>30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30</vt:i4>
      </vt:variant>
    </vt:vector>
  </HeadingPairs>
  <TitlesOfParts>
    <vt:vector size="3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vector>
  </TitlesOfParts>
  <Company>LinguaLeaf</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Entire History of London</dc:title>
  <dc:subject>PptxGenJS Presentation</dc:subject>
  <dc:creator>LinguaLeaf</dc:creator>
  <cp:lastModifiedBy>LinguaLeaf</cp:lastModifiedBy>
  <cp:revision>1</cp:revision>
  <dcterms:created xsi:type="dcterms:W3CDTF">2026-10-09T11:53:45Z</dcterms:created>
  <dcterms:modified xsi:type="dcterms:W3CDTF">2026-10-09T11:53:45Z</dcterms:modified>
</cp:coreProperties>
</file>